
<file path=[Content_Types].xml><?xml version="1.0" encoding="utf-8"?>
<Types xmlns="http://schemas.openxmlformats.org/package/2006/content-types">
  <Default Extension="png" ContentType="image/png"/>
  <Default Extension="jpeg" ContentType="image/jpeg"/>
  <Default Extension="jpg&amp;ehk=" ContentType="image/jpeg"/>
  <Default Extension="rels" ContentType="application/vnd.openxmlformats-package.relationships+xml"/>
  <Default Extension="xml" ContentType="application/xml"/>
  <Default Extension="jpg&amp;ehk=cYgsnbqJi"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280" r:id="rId3"/>
    <p:sldId id="313" r:id="rId4"/>
    <p:sldId id="258" r:id="rId5"/>
    <p:sldId id="260" r:id="rId6"/>
    <p:sldId id="259" r:id="rId7"/>
    <p:sldId id="263" r:id="rId8"/>
    <p:sldId id="261" r:id="rId9"/>
    <p:sldId id="264" r:id="rId10"/>
    <p:sldId id="265" r:id="rId11"/>
    <p:sldId id="266" r:id="rId12"/>
    <p:sldId id="281" r:id="rId13"/>
    <p:sldId id="314" r:id="rId14"/>
    <p:sldId id="267" r:id="rId15"/>
    <p:sldId id="268" r:id="rId16"/>
    <p:sldId id="269" r:id="rId17"/>
    <p:sldId id="270" r:id="rId18"/>
    <p:sldId id="282" r:id="rId19"/>
    <p:sldId id="317" r:id="rId20"/>
    <p:sldId id="315" r:id="rId21"/>
    <p:sldId id="271" r:id="rId22"/>
    <p:sldId id="291" r:id="rId23"/>
    <p:sldId id="292" r:id="rId24"/>
    <p:sldId id="316" r:id="rId25"/>
    <p:sldId id="273" r:id="rId26"/>
    <p:sldId id="274" r:id="rId27"/>
    <p:sldId id="318" r:id="rId28"/>
    <p:sldId id="275" r:id="rId29"/>
    <p:sldId id="293" r:id="rId30"/>
    <p:sldId id="299" r:id="rId31"/>
    <p:sldId id="300" r:id="rId32"/>
    <p:sldId id="301" r:id="rId3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2902" autoAdjust="0"/>
  </p:normalViewPr>
  <p:slideViewPr>
    <p:cSldViewPr snapToGrid="0">
      <p:cViewPr varScale="1">
        <p:scale>
          <a:sx n="55" d="100"/>
          <a:sy n="55" d="100"/>
        </p:scale>
        <p:origin x="1094"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AD82F-E9A4-4266-AA9E-F99F3398E2D5}" type="datetimeFigureOut">
              <a:rPr lang="hu-HU" smtClean="0"/>
              <a:t>2023. 10. 16.</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F3F71-D69D-4F54-B323-1A9B3D27C0A2}" type="slidenum">
              <a:rPr lang="hu-HU" smtClean="0"/>
              <a:t>‹#›</a:t>
            </a:fld>
            <a:endParaRPr lang="hu-HU"/>
          </a:p>
        </p:txBody>
      </p:sp>
    </p:spTree>
    <p:extLst>
      <p:ext uri="{BB962C8B-B14F-4D97-AF65-F5344CB8AC3E}">
        <p14:creationId xmlns:p14="http://schemas.microsoft.com/office/powerpoint/2010/main" val="2635925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buFont typeface="Arial" panose="020B0604020202020204" pitchFamily="34" charset="0"/>
              <a:buChar char="•"/>
            </a:pPr>
            <a:r>
              <a:rPr lang="en-US" dirty="0" smtClean="0"/>
              <a:t>Reading across the bottom of the figure, you can see the various stages of company development starting from “proof of concept”, through rapid expansion, and on up to where you have an established customer base. </a:t>
            </a:r>
            <a:endParaRPr lang="hu-HU" dirty="0" smtClean="0"/>
          </a:p>
          <a:p>
            <a:pPr>
              <a:buFont typeface="Arial" panose="020B0604020202020204" pitchFamily="34" charset="0"/>
              <a:buChar char="•"/>
            </a:pPr>
            <a:r>
              <a:rPr lang="hu-HU" dirty="0" smtClean="0"/>
              <a:t> </a:t>
            </a:r>
            <a:r>
              <a:rPr lang="en-US" dirty="0" smtClean="0"/>
              <a:t>Along the top you see the various financing stages, from Seed to Late stage – on the line below, you see a very broad range of possible financing amounts associated with those stages. </a:t>
            </a:r>
            <a:r>
              <a:rPr lang="hu-HU" dirty="0" smtClean="0"/>
              <a:t>(</a:t>
            </a:r>
            <a:r>
              <a:rPr lang="en-US" dirty="0" smtClean="0"/>
              <a:t>Keep in mind these ranges are just guidelines</a:t>
            </a:r>
            <a:r>
              <a:rPr lang="hu-HU" dirty="0" smtClean="0"/>
              <a:t>!)</a:t>
            </a:r>
          </a:p>
          <a:p>
            <a:pPr>
              <a:buFont typeface="Arial" panose="020B0604020202020204" pitchFamily="34" charset="0"/>
              <a:buChar char="•"/>
            </a:pPr>
            <a:r>
              <a:rPr lang="hu-HU" dirty="0" smtClean="0"/>
              <a:t> </a:t>
            </a:r>
            <a:r>
              <a:rPr lang="en-US" dirty="0" smtClean="0"/>
              <a:t> Finally, the types of financing sources are listed in order from the least difficult to the most difficult to obtain</a:t>
            </a:r>
            <a:endParaRPr lang="hu-HU" dirty="0" smtClean="0"/>
          </a:p>
          <a:p>
            <a:endParaRPr lang="hu-HU" dirty="0"/>
          </a:p>
        </p:txBody>
      </p:sp>
      <p:sp>
        <p:nvSpPr>
          <p:cNvPr id="4" name="Dia számának helye 3"/>
          <p:cNvSpPr>
            <a:spLocks noGrp="1"/>
          </p:cNvSpPr>
          <p:nvPr>
            <p:ph type="sldNum" sz="quarter" idx="10"/>
          </p:nvPr>
        </p:nvSpPr>
        <p:spPr/>
        <p:txBody>
          <a:bodyPr/>
          <a:lstStyle/>
          <a:p>
            <a:fld id="{5B0F3F71-D69D-4F54-B323-1A9B3D27C0A2}" type="slidenum">
              <a:rPr lang="hu-HU" smtClean="0"/>
              <a:t>9</a:t>
            </a:fld>
            <a:endParaRPr lang="hu-HU"/>
          </a:p>
        </p:txBody>
      </p:sp>
    </p:spTree>
    <p:extLst>
      <p:ext uri="{BB962C8B-B14F-4D97-AF65-F5344CB8AC3E}">
        <p14:creationId xmlns:p14="http://schemas.microsoft.com/office/powerpoint/2010/main" val="117974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5B0F3F71-D69D-4F54-B323-1A9B3D27C0A2}" type="slidenum">
              <a:rPr lang="hu-HU" smtClean="0"/>
              <a:t>30</a:t>
            </a:fld>
            <a:endParaRPr lang="hu-HU"/>
          </a:p>
        </p:txBody>
      </p:sp>
    </p:spTree>
    <p:extLst>
      <p:ext uri="{BB962C8B-B14F-4D97-AF65-F5344CB8AC3E}">
        <p14:creationId xmlns:p14="http://schemas.microsoft.com/office/powerpoint/2010/main" val="292823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hu-HU"/>
              <a:t>Mintacím szerkesztése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u-HU"/>
              <a:t>Kattintson ide az alcím mintájának szerkesztéséhez</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10/16/2023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96493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8830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86101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Cím, szöveg és tartalom">
    <p:spTree>
      <p:nvGrpSpPr>
        <p:cNvPr id="1" name=""/>
        <p:cNvGrpSpPr/>
        <p:nvPr/>
      </p:nvGrpSpPr>
      <p:grpSpPr>
        <a:xfrm>
          <a:off x="0" y="0"/>
          <a:ext cx="0" cy="0"/>
          <a:chOff x="0" y="0"/>
          <a:chExt cx="0" cy="0"/>
        </a:xfrm>
      </p:grpSpPr>
      <p:sp>
        <p:nvSpPr>
          <p:cNvPr id="2" name="Cím 1"/>
          <p:cNvSpPr>
            <a:spLocks noGrp="1"/>
          </p:cNvSpPr>
          <p:nvPr>
            <p:ph type="title"/>
          </p:nvPr>
        </p:nvSpPr>
        <p:spPr>
          <a:xfrm>
            <a:off x="609600" y="274638"/>
            <a:ext cx="10972800" cy="1143000"/>
          </a:xfrm>
        </p:spPr>
        <p:txBody>
          <a:bodyPr/>
          <a:lstStyle/>
          <a:p>
            <a:r>
              <a:rPr lang="hu-HU"/>
              <a:t>Mintacím szerkesztése</a:t>
            </a:r>
          </a:p>
        </p:txBody>
      </p:sp>
      <p:sp>
        <p:nvSpPr>
          <p:cNvPr id="3" name="Szöveg helye 2"/>
          <p:cNvSpPr>
            <a:spLocks noGrp="1"/>
          </p:cNvSpPr>
          <p:nvPr>
            <p:ph type="body" sz="half" idx="1"/>
          </p:nvPr>
        </p:nvSpPr>
        <p:spPr>
          <a:xfrm>
            <a:off x="609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97600" y="1600201"/>
            <a:ext cx="5384800" cy="45259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3">
            <a:extLst>
              <a:ext uri="{FF2B5EF4-FFF2-40B4-BE49-F238E27FC236}">
                <a16:creationId xmlns:a16="http://schemas.microsoft.com/office/drawing/2014/main" id="{3415C3EC-740B-4B78-9FBA-95165CC4F208}"/>
              </a:ext>
            </a:extLst>
          </p:cNvPr>
          <p:cNvSpPr>
            <a:spLocks noGrp="1"/>
          </p:cNvSpPr>
          <p:nvPr>
            <p:ph type="dt" sz="half" idx="10"/>
          </p:nvPr>
        </p:nvSpPr>
        <p:spPr/>
        <p:txBody>
          <a:bodyPr/>
          <a:lstStyle>
            <a:lvl1pPr>
              <a:defRPr/>
            </a:lvl1pPr>
          </a:lstStyle>
          <a:p>
            <a:pPr>
              <a:defRPr/>
            </a:pPr>
            <a:fld id="{EB2FBC95-2B6A-4CEA-9B99-A3625B48020A}" type="datetimeFigureOut">
              <a:rPr lang="hu-HU"/>
              <a:pPr>
                <a:defRPr/>
              </a:pPr>
              <a:t>2023. 10. 16.</a:t>
            </a:fld>
            <a:endParaRPr lang="hu-HU"/>
          </a:p>
        </p:txBody>
      </p:sp>
      <p:sp>
        <p:nvSpPr>
          <p:cNvPr id="6" name="Élőláb helye 4">
            <a:extLst>
              <a:ext uri="{FF2B5EF4-FFF2-40B4-BE49-F238E27FC236}">
                <a16:creationId xmlns:a16="http://schemas.microsoft.com/office/drawing/2014/main" id="{2D92A2A5-A11D-4F80-AB41-1E144DD661C6}"/>
              </a:ext>
            </a:extLst>
          </p:cNvPr>
          <p:cNvSpPr>
            <a:spLocks noGrp="1"/>
          </p:cNvSpPr>
          <p:nvPr>
            <p:ph type="ftr" sz="quarter" idx="11"/>
          </p:nvPr>
        </p:nvSpPr>
        <p:spPr/>
        <p:txBody>
          <a:bodyPr/>
          <a:lstStyle>
            <a:lvl1pPr>
              <a:defRPr/>
            </a:lvl1pPr>
          </a:lstStyle>
          <a:p>
            <a:pPr>
              <a:defRPr/>
            </a:pPr>
            <a:endParaRPr lang="hu-HU"/>
          </a:p>
        </p:txBody>
      </p:sp>
      <p:sp>
        <p:nvSpPr>
          <p:cNvPr id="7" name="Dia számának helye 5">
            <a:extLst>
              <a:ext uri="{FF2B5EF4-FFF2-40B4-BE49-F238E27FC236}">
                <a16:creationId xmlns:a16="http://schemas.microsoft.com/office/drawing/2014/main" id="{5A042F2E-638C-489E-A966-668A8F0C02C0}"/>
              </a:ext>
            </a:extLst>
          </p:cNvPr>
          <p:cNvSpPr>
            <a:spLocks noGrp="1"/>
          </p:cNvSpPr>
          <p:nvPr>
            <p:ph type="sldNum" sz="quarter" idx="12"/>
          </p:nvPr>
        </p:nvSpPr>
        <p:spPr/>
        <p:txBody>
          <a:bodyPr/>
          <a:lstStyle>
            <a:lvl1pPr>
              <a:defRPr/>
            </a:lvl1pPr>
          </a:lstStyle>
          <a:p>
            <a:fld id="{DFA349DD-D246-4664-8A81-1B1A43E864EE}" type="slidenum">
              <a:rPr lang="hu-HU" altLang="hu-HU"/>
              <a:pPr/>
              <a:t>‹#›</a:t>
            </a:fld>
            <a:endParaRPr lang="hu-HU" altLang="hu-HU"/>
          </a:p>
        </p:txBody>
      </p:sp>
    </p:spTree>
    <p:extLst>
      <p:ext uri="{BB962C8B-B14F-4D97-AF65-F5344CB8AC3E}">
        <p14:creationId xmlns:p14="http://schemas.microsoft.com/office/powerpoint/2010/main" val="618728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Text Slide">
    <p:spTree>
      <p:nvGrpSpPr>
        <p:cNvPr id="1" name=""/>
        <p:cNvGrpSpPr/>
        <p:nvPr/>
      </p:nvGrpSpPr>
      <p:grpSpPr>
        <a:xfrm>
          <a:off x="0" y="0"/>
          <a:ext cx="0" cy="0"/>
          <a:chOff x="0" y="0"/>
          <a:chExt cx="0" cy="0"/>
        </a:xfrm>
      </p:grpSpPr>
      <p:sp>
        <p:nvSpPr>
          <p:cNvPr id="20" name="Rectangle 19"/>
          <p:cNvSpPr/>
          <p:nvPr userDrawn="1"/>
        </p:nvSpPr>
        <p:spPr>
          <a:xfrm>
            <a:off x="11324875" y="6467128"/>
            <a:ext cx="391454" cy="230832"/>
          </a:xfrm>
          <a:prstGeom prst="rect">
            <a:avLst/>
          </a:prstGeom>
        </p:spPr>
        <p:txBody>
          <a:bodyPr wrap="none">
            <a:spAutoFit/>
          </a:bodyPr>
          <a:lstStyle/>
          <a:p>
            <a:pPr algn="ctr"/>
            <a:fld id="{C2DE46A0-92A9-4CB6-B66D-C429D4C93DD8}" type="slidenum">
              <a:rPr lang="en-GB" sz="900" smtClean="0">
                <a:solidFill>
                  <a:schemeClr val="bg1"/>
                </a:solidFill>
                <a:latin typeface="Titillium" pitchFamily="50" charset="0"/>
              </a:rPr>
              <a:t>‹#›</a:t>
            </a:fld>
            <a:endParaRPr lang="en-GB" sz="900" dirty="0">
              <a:solidFill>
                <a:schemeClr val="bg1"/>
              </a:solidFill>
              <a:latin typeface="Titillium" pitchFamily="50"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238" y="5688000"/>
            <a:ext cx="3072773" cy="648000"/>
          </a:xfrm>
          <a:prstGeom prst="rect">
            <a:avLst/>
          </a:prstGeom>
        </p:spPr>
      </p:pic>
      <p:pic>
        <p:nvPicPr>
          <p:cNvPr id="15" name="Picture 2" descr="F:\Birmingham\MSU\Creative Services\DG EAC Framework jobs\EIT\2014 EIT re-brand\Brand elements examples\Mock-ups\Examples\Powerpoint Template\Old\Graphic_element.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5234" t="44539" r="10505" b="-1202"/>
          <a:stretch/>
        </p:blipFill>
        <p:spPr bwMode="auto">
          <a:xfrm>
            <a:off x="8812221" y="1"/>
            <a:ext cx="3379779" cy="151548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5" hasCustomPrompt="1"/>
          </p:nvPr>
        </p:nvSpPr>
        <p:spPr>
          <a:xfrm>
            <a:off x="623393" y="541719"/>
            <a:ext cx="7872908" cy="432048"/>
          </a:xfrm>
          <a:prstGeom prst="rect">
            <a:avLst/>
          </a:prstGeom>
        </p:spPr>
        <p:txBody>
          <a:bodyPr/>
          <a:lstStyle>
            <a:lvl1pPr marL="0" indent="0">
              <a:buNone/>
              <a:defRPr sz="3000">
                <a:solidFill>
                  <a:schemeClr val="tx2"/>
                </a:solidFill>
              </a:defRPr>
            </a:lvl1pPr>
          </a:lstStyle>
          <a:p>
            <a:pPr lvl="0"/>
            <a:r>
              <a:rPr lang="en-GB" dirty="0"/>
              <a:t>Title</a:t>
            </a:r>
          </a:p>
        </p:txBody>
      </p:sp>
      <p:sp>
        <p:nvSpPr>
          <p:cNvPr id="5" name="Text Placeholder 4"/>
          <p:cNvSpPr>
            <a:spLocks noGrp="1"/>
          </p:cNvSpPr>
          <p:nvPr>
            <p:ph type="body" sz="quarter" idx="16" hasCustomPrompt="1"/>
          </p:nvPr>
        </p:nvSpPr>
        <p:spPr>
          <a:xfrm>
            <a:off x="623393" y="1196976"/>
            <a:ext cx="7872908" cy="4176713"/>
          </a:xfrm>
          <a:prstGeom prst="rect">
            <a:avLst/>
          </a:prstGeom>
        </p:spPr>
        <p:txBody>
          <a:bodyPr/>
          <a:lstStyle>
            <a:lvl1pPr marL="0" indent="-180000">
              <a:lnSpc>
                <a:spcPct val="113000"/>
              </a:lnSpc>
              <a:spcBef>
                <a:spcPts val="0"/>
              </a:spcBef>
              <a:buClr>
                <a:schemeClr val="tx2"/>
              </a:buClr>
              <a:buFont typeface="Arial" pitchFamily="34" charset="0"/>
              <a:buChar char="•"/>
              <a:defRPr sz="2000">
                <a:solidFill>
                  <a:schemeClr val="tx1"/>
                </a:solidFill>
              </a:defRPr>
            </a:lvl1pPr>
            <a:lvl2pPr marL="648000" indent="-180000">
              <a:lnSpc>
                <a:spcPct val="113000"/>
              </a:lnSpc>
              <a:buClr>
                <a:schemeClr val="tx2"/>
              </a:buClr>
              <a:buFont typeface="Arial" pitchFamily="34" charset="0"/>
              <a:buChar char="•"/>
              <a:defRPr sz="2000"/>
            </a:lvl2pPr>
            <a:lvl3pPr indent="-180000">
              <a:lnSpc>
                <a:spcPct val="113000"/>
              </a:lnSpc>
              <a:buClr>
                <a:schemeClr val="tx2"/>
              </a:buClr>
              <a:defRPr sz="2000" baseline="0"/>
            </a:lvl3pPr>
            <a:lvl4pPr marL="1600200" indent="-180000">
              <a:lnSpc>
                <a:spcPct val="113000"/>
              </a:lnSpc>
              <a:buClr>
                <a:schemeClr val="tx2"/>
              </a:buClr>
              <a:buFont typeface="Arial" pitchFamily="34" charset="0"/>
              <a:buChar char="•"/>
              <a:defRPr sz="2000"/>
            </a:lvl4pPr>
          </a:lstStyle>
          <a:p>
            <a:pPr lvl="0"/>
            <a:r>
              <a:rPr lang="en-GB" sz="2000" dirty="0"/>
              <a:t>Text Here</a:t>
            </a:r>
          </a:p>
          <a:p>
            <a:pPr lvl="1"/>
            <a:r>
              <a:rPr lang="en-GB" sz="2000" dirty="0"/>
              <a:t>Text Here</a:t>
            </a:r>
          </a:p>
          <a:p>
            <a:pPr lvl="2"/>
            <a:r>
              <a:rPr lang="en-GB" dirty="0"/>
              <a:t>Text Here</a:t>
            </a:r>
          </a:p>
          <a:p>
            <a:pPr lvl="3"/>
            <a:r>
              <a:rPr lang="en-GB" dirty="0"/>
              <a:t>Text Here</a:t>
            </a:r>
          </a:p>
          <a:p>
            <a:pPr lvl="2"/>
            <a:endParaRPr lang="en-GB" dirty="0"/>
          </a:p>
        </p:txBody>
      </p:sp>
    </p:spTree>
    <p:extLst>
      <p:ext uri="{BB962C8B-B14F-4D97-AF65-F5344CB8AC3E}">
        <p14:creationId xmlns:p14="http://schemas.microsoft.com/office/powerpoint/2010/main" val="1436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1611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hu-HU"/>
              <a:t>Mintacím szerkesztése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5586B75A-687E-405C-8A0B-8D00578BA2C3}"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87446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84184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Összehasonlítás">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u-HU"/>
              <a:t>Mintacím szerkesztése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6528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Csak cím">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97382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10/16/2023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56877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Tartalomrész képaláírással">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hu-HU"/>
              <a:t>Mintacím szerkesztése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hu-HU"/>
              <a:t>Mintaszöveg szerkesztése</a:t>
            </a:r>
          </a:p>
        </p:txBody>
      </p:sp>
      <p:sp>
        <p:nvSpPr>
          <p:cNvPr id="5" name="Date Placeholder 4"/>
          <p:cNvSpPr>
            <a:spLocks noGrp="1"/>
          </p:cNvSpPr>
          <p:nvPr>
            <p:ph type="dt" sz="half" idx="10"/>
          </p:nvPr>
        </p:nvSpPr>
        <p:spPr/>
        <p:txBody>
          <a:bodyPr/>
          <a:lstStyle/>
          <a:p>
            <a:fld id="{AF6E2C9B-5FA2-460D-9BE7-B0812FC2A6FF}" type="datetimeFigureOut">
              <a:rPr lang="en-US" dirty="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73047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hu-HU"/>
              <a:t>Mintacím szerkesztése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10/16/2023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3188690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10/16/2023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66567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c.europa.eu/programmes/horizon2020/en/how-get-funding"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www.fiuxy.net/ebooks-gratis/3959254-coleccion-libros-finanzas-descargar-pdf-gratis.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zotoz.blogspot.com/2013/04/definition-and-understanding-investment.html" TargetMode="External"/><Relationship Id="rId2" Type="http://schemas.openxmlformats.org/officeDocument/2006/relationships/image" Target="../media/image7.jpg&amp;ehk="/><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www.investitwisely.com/" TargetMode="External"/><Relationship Id="rId4" Type="http://schemas.openxmlformats.org/officeDocument/2006/relationships/image" Target="../media/image8.jpg&amp;ehk=cYgsnbqJi"/></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investitwisely.com/" TargetMode="External"/><Relationship Id="rId2" Type="http://schemas.openxmlformats.org/officeDocument/2006/relationships/image" Target="../media/image8.jpg&amp;ehk=cYgsnbqJi"/><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F9D56E-21C3-430B-975F-811584241083}"/>
              </a:ext>
            </a:extLst>
          </p:cNvPr>
          <p:cNvSpPr>
            <a:spLocks noGrp="1"/>
          </p:cNvSpPr>
          <p:nvPr>
            <p:ph type="ctrTitle"/>
          </p:nvPr>
        </p:nvSpPr>
        <p:spPr>
          <a:xfrm>
            <a:off x="693815" y="1289756"/>
            <a:ext cx="10782300" cy="3352800"/>
          </a:xfrm>
        </p:spPr>
        <p:txBody>
          <a:bodyPr/>
          <a:lstStyle/>
          <a:p>
            <a:pPr algn="r"/>
            <a:r>
              <a:rPr lang="hu-HU" sz="7200" dirty="0" smtClean="0"/>
              <a:t>Az induló innovatív </a:t>
            </a:r>
            <a:r>
              <a:rPr lang="hu-HU" sz="7200" dirty="0"/>
              <a:t>vállalkozások finanszírozási lehetőségei</a:t>
            </a:r>
            <a:br>
              <a:rPr lang="hu-HU" sz="7200" dirty="0"/>
            </a:br>
            <a:r>
              <a:rPr lang="hu-HU" sz="3200" dirty="0"/>
              <a:t>Innovatív vállalkozás menedzsment </a:t>
            </a:r>
            <a:r>
              <a:rPr lang="hu-HU" sz="3200" dirty="0" smtClean="0"/>
              <a:t/>
            </a:r>
            <a:br>
              <a:rPr lang="hu-HU" sz="3200" dirty="0" smtClean="0"/>
            </a:br>
            <a:r>
              <a:rPr lang="hu-HU" sz="3200" dirty="0" smtClean="0"/>
              <a:t>6. előadás és szeminárium</a:t>
            </a:r>
            <a:br>
              <a:rPr lang="hu-HU" sz="3200" dirty="0" smtClean="0"/>
            </a:br>
            <a:r>
              <a:rPr lang="hu-HU" sz="3200" dirty="0" smtClean="0"/>
              <a:t>Dr. Hegyi Barbara</a:t>
            </a:r>
            <a:r>
              <a:rPr lang="hu-HU" sz="7200" dirty="0"/>
              <a:t/>
            </a:r>
            <a:br>
              <a:rPr lang="hu-HU" sz="7200" dirty="0"/>
            </a:br>
            <a:endParaRPr lang="hu-HU" sz="7200" dirty="0"/>
          </a:p>
        </p:txBody>
      </p:sp>
      <p:sp>
        <p:nvSpPr>
          <p:cNvPr id="3" name="Alcím 2">
            <a:extLst>
              <a:ext uri="{FF2B5EF4-FFF2-40B4-BE49-F238E27FC236}">
                <a16:creationId xmlns:a16="http://schemas.microsoft.com/office/drawing/2014/main" id="{689159BD-0918-4EF4-B15E-6FB9E90617DE}"/>
              </a:ext>
            </a:extLst>
          </p:cNvPr>
          <p:cNvSpPr>
            <a:spLocks noGrp="1"/>
          </p:cNvSpPr>
          <p:nvPr>
            <p:ph type="subTitle" idx="1"/>
          </p:nvPr>
        </p:nvSpPr>
        <p:spPr>
          <a:xfrm>
            <a:off x="603504" y="5212080"/>
            <a:ext cx="9228201" cy="1645920"/>
          </a:xfrm>
        </p:spPr>
        <p:txBody>
          <a:bodyPr/>
          <a:lstStyle/>
          <a:p>
            <a:r>
              <a:rPr lang="hu-HU" dirty="0"/>
              <a:t>Bevételek, kiadások legfőbb típusai, főbb finanszírozási </a:t>
            </a:r>
            <a:r>
              <a:rPr lang="hu-HU" dirty="0" smtClean="0"/>
              <a:t>lehetőségek az innovatív vállalkozások induló szakaszában, </a:t>
            </a:r>
            <a:r>
              <a:rPr lang="hu-HU" dirty="0"/>
              <a:t>a pénzügyi tervezés </a:t>
            </a:r>
            <a:r>
              <a:rPr lang="hu-HU" dirty="0" smtClean="0"/>
              <a:t>jelentősége</a:t>
            </a:r>
            <a:endParaRPr lang="hu-HU" dirty="0"/>
          </a:p>
        </p:txBody>
      </p:sp>
      <p:pic>
        <p:nvPicPr>
          <p:cNvPr id="4" name="Kép 3" descr="Digital Economy : Towards an actual valuation of digital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70" y="2164080"/>
            <a:ext cx="2828925" cy="3048000"/>
          </a:xfrm>
          <a:prstGeom prst="rect">
            <a:avLst/>
          </a:prstGeom>
        </p:spPr>
      </p:pic>
    </p:spTree>
    <p:extLst>
      <p:ext uri="{BB962C8B-B14F-4D97-AF65-F5344CB8AC3E}">
        <p14:creationId xmlns:p14="http://schemas.microsoft.com/office/powerpoint/2010/main" val="2725563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hu-HU" dirty="0"/>
              <a:t>Finanszírozási alternatívák a vállalkozás különböző életszakaszaiban</a:t>
            </a:r>
            <a:br>
              <a:rPr lang="hu-HU" dirty="0"/>
            </a:br>
            <a:endParaRPr lang="hu-HU" dirty="0"/>
          </a:p>
        </p:txBody>
      </p:sp>
      <p:sp>
        <p:nvSpPr>
          <p:cNvPr id="3" name="Tartalom helye 2"/>
          <p:cNvSpPr>
            <a:spLocks noGrp="1"/>
          </p:cNvSpPr>
          <p:nvPr>
            <p:ph idx="1"/>
          </p:nvPr>
        </p:nvSpPr>
        <p:spPr>
          <a:xfrm>
            <a:off x="676656" y="2011680"/>
            <a:ext cx="10753725" cy="4672367"/>
          </a:xfrm>
        </p:spPr>
        <p:txBody>
          <a:bodyPr>
            <a:normAutofit/>
          </a:bodyPr>
          <a:lstStyle/>
          <a:p>
            <a:pPr>
              <a:buFont typeface="Arial" panose="020B0604020202020204" pitchFamily="34" charset="0"/>
              <a:buChar char="•"/>
            </a:pPr>
            <a:r>
              <a:rPr lang="hu-HU" dirty="0" smtClean="0"/>
              <a:t> Ha az ábra alján a különböző növekedési fázisok szerepelnek, a tetején pedig a különböző finanszírozási fázisok, amelyek között nagyon széles skálán kerülnek megjelenítésre a különböző lehetséges források (a megjelenített összegek csak tájékoztató jellegűek!)</a:t>
            </a:r>
          </a:p>
          <a:p>
            <a:pPr>
              <a:buFont typeface="Arial" panose="020B0604020202020204" pitchFamily="34" charset="0"/>
              <a:buChar char="•"/>
            </a:pPr>
            <a:r>
              <a:rPr lang="hu-HU" dirty="0"/>
              <a:t> </a:t>
            </a:r>
            <a:r>
              <a:rPr lang="hu-HU" dirty="0" smtClean="0"/>
              <a:t>A finanszírozási források annak sorrendjében kerülnek bemutatásra, hogy mennyire nehéz megszerezni őket</a:t>
            </a:r>
            <a:endParaRPr lang="hu-HU" dirty="0"/>
          </a:p>
          <a:p>
            <a:pPr>
              <a:buFont typeface="Arial" panose="020B0604020202020204" pitchFamily="34" charset="0"/>
              <a:buChar char="•"/>
            </a:pPr>
            <a:endParaRPr lang="hu-HU" dirty="0" smtClean="0"/>
          </a:p>
          <a:p>
            <a:pPr marL="0" indent="0">
              <a:buNone/>
            </a:pPr>
            <a:r>
              <a:rPr lang="hu-HU" sz="1400" i="1" dirty="0"/>
              <a:t>Forrás:  I&amp;E </a:t>
            </a:r>
            <a:r>
              <a:rPr lang="hu-HU" sz="1400" i="1" dirty="0" err="1"/>
              <a:t>Basics</a:t>
            </a:r>
            <a:r>
              <a:rPr lang="hu-HU" sz="1400" i="1" dirty="0"/>
              <a:t> </a:t>
            </a:r>
            <a:r>
              <a:rPr lang="hu-HU" sz="1400" i="1" dirty="0" err="1"/>
              <a:t>blueprint</a:t>
            </a:r>
            <a:r>
              <a:rPr lang="hu-HU" sz="1400" i="1" dirty="0"/>
              <a:t> alapján</a:t>
            </a:r>
          </a:p>
          <a:p>
            <a:pPr marL="0" indent="0">
              <a:buNone/>
            </a:pPr>
            <a:endParaRPr lang="hu-HU" dirty="0"/>
          </a:p>
        </p:txBody>
      </p:sp>
      <p:pic>
        <p:nvPicPr>
          <p:cNvPr id="4" name="Kép 3"/>
          <p:cNvPicPr>
            <a:picLocks noChangeAspect="1"/>
          </p:cNvPicPr>
          <p:nvPr/>
        </p:nvPicPr>
        <p:blipFill>
          <a:blip r:embed="rId2"/>
          <a:stretch>
            <a:fillRect/>
          </a:stretch>
        </p:blipFill>
        <p:spPr>
          <a:xfrm>
            <a:off x="7278257" y="4707467"/>
            <a:ext cx="3513920" cy="1976580"/>
          </a:xfrm>
          <a:prstGeom prst="rect">
            <a:avLst/>
          </a:prstGeom>
        </p:spPr>
      </p:pic>
    </p:spTree>
    <p:extLst>
      <p:ext uri="{BB962C8B-B14F-4D97-AF65-F5344CB8AC3E}">
        <p14:creationId xmlns:p14="http://schemas.microsoft.com/office/powerpoint/2010/main" val="156165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159191"/>
            <a:ext cx="10772775" cy="1658198"/>
          </a:xfrm>
        </p:spPr>
        <p:txBody>
          <a:bodyPr>
            <a:normAutofit fontScale="90000"/>
          </a:bodyPr>
          <a:lstStyle/>
          <a:p>
            <a:r>
              <a:rPr lang="hu-HU" dirty="0"/>
              <a:t>Finanszírozási alternatívák a vállalkozás különböző életszakaszaiban</a:t>
            </a:r>
            <a:br>
              <a:rPr lang="hu-HU" dirty="0"/>
            </a:br>
            <a:endParaRPr lang="hu-HU" dirty="0"/>
          </a:p>
        </p:txBody>
      </p:sp>
      <p:sp>
        <p:nvSpPr>
          <p:cNvPr id="3" name="Tartalom helye 2"/>
          <p:cNvSpPr>
            <a:spLocks noGrp="1"/>
          </p:cNvSpPr>
          <p:nvPr>
            <p:ph idx="1"/>
          </p:nvPr>
        </p:nvSpPr>
        <p:spPr>
          <a:xfrm>
            <a:off x="667130" y="1976580"/>
            <a:ext cx="10753725" cy="5102578"/>
          </a:xfrm>
        </p:spPr>
        <p:txBody>
          <a:bodyPr>
            <a:normAutofit fontScale="92500" lnSpcReduction="20000"/>
          </a:bodyPr>
          <a:lstStyle/>
          <a:p>
            <a:pPr>
              <a:buFont typeface="Arial" panose="020B0604020202020204" pitchFamily="34" charset="0"/>
              <a:buChar char="•"/>
            </a:pPr>
            <a:r>
              <a:rPr lang="hu-HU" dirty="0" smtClean="0"/>
              <a:t> A vállalkozás növekedésének induló szakaszában </a:t>
            </a:r>
            <a:r>
              <a:rPr lang="hu-HU" dirty="0" smtClean="0">
                <a:solidFill>
                  <a:srgbClr val="FF0000"/>
                </a:solidFill>
              </a:rPr>
              <a:t>(</a:t>
            </a:r>
            <a:r>
              <a:rPr lang="hu-HU" dirty="0" err="1" smtClean="0">
                <a:solidFill>
                  <a:srgbClr val="FF0000"/>
                </a:solidFill>
              </a:rPr>
              <a:t>Seed</a:t>
            </a:r>
            <a:r>
              <a:rPr lang="hu-HU" dirty="0" smtClean="0">
                <a:solidFill>
                  <a:srgbClr val="FF0000"/>
                </a:solidFill>
              </a:rPr>
              <a:t> </a:t>
            </a:r>
            <a:r>
              <a:rPr lang="hu-HU" dirty="0" err="1" smtClean="0">
                <a:solidFill>
                  <a:srgbClr val="FF0000"/>
                </a:solidFill>
              </a:rPr>
              <a:t>stage</a:t>
            </a:r>
            <a:r>
              <a:rPr lang="hu-HU" dirty="0" smtClean="0"/>
              <a:t>, „Magvető befektetési szakasz”) a finanszírozási opciók között jellemzően szerepelnek a pályázati források, egyetemi keretprogramok (</a:t>
            </a:r>
            <a:r>
              <a:rPr lang="hu-HU" dirty="0" err="1" smtClean="0"/>
              <a:t>Seed</a:t>
            </a:r>
            <a:r>
              <a:rPr lang="hu-HU" dirty="0" smtClean="0"/>
              <a:t>), amelyek kiegészülnek valamilyen inkubációs támogatással. Ebben a kezdeti szakaszban is felmerülhet a 3F befektetés, az üzleti angyalok és nagyon ritkán kockázati tőkebefektetés. Mindezeket a lehetséges forrásokat </a:t>
            </a:r>
            <a:r>
              <a:rPr lang="hu-HU" dirty="0" err="1" smtClean="0"/>
              <a:t>egybevéve</a:t>
            </a:r>
            <a:r>
              <a:rPr lang="hu-HU" dirty="0" smtClean="0"/>
              <a:t>, a fejlesztési és pilot fázisra akár 1 m EUR összeg is összegyűlhet. </a:t>
            </a:r>
          </a:p>
          <a:p>
            <a:pPr>
              <a:buFont typeface="Arial" panose="020B0604020202020204" pitchFamily="34" charset="0"/>
              <a:buChar char="•"/>
            </a:pPr>
            <a:r>
              <a:rPr lang="hu-HU" dirty="0" smtClean="0"/>
              <a:t> Ha már kialakult a termék, akkor a vállalkozás az induló szakaszból a korai fejlődési szakaszba lép </a:t>
            </a:r>
            <a:r>
              <a:rPr lang="hu-HU" dirty="0" smtClean="0">
                <a:solidFill>
                  <a:srgbClr val="FF0000"/>
                </a:solidFill>
              </a:rPr>
              <a:t>(</a:t>
            </a:r>
            <a:r>
              <a:rPr lang="hu-HU" dirty="0" err="1" smtClean="0">
                <a:solidFill>
                  <a:srgbClr val="FF0000"/>
                </a:solidFill>
              </a:rPr>
              <a:t>Early</a:t>
            </a:r>
            <a:r>
              <a:rPr lang="hu-HU" dirty="0" smtClean="0">
                <a:solidFill>
                  <a:srgbClr val="FF0000"/>
                </a:solidFill>
              </a:rPr>
              <a:t> </a:t>
            </a:r>
            <a:r>
              <a:rPr lang="hu-HU" dirty="0" err="1" smtClean="0">
                <a:solidFill>
                  <a:srgbClr val="FF0000"/>
                </a:solidFill>
              </a:rPr>
              <a:t>stage</a:t>
            </a:r>
            <a:r>
              <a:rPr lang="hu-HU" dirty="0" smtClean="0">
                <a:solidFill>
                  <a:srgbClr val="FF0000"/>
                </a:solidFill>
              </a:rPr>
              <a:t>). </a:t>
            </a:r>
            <a:r>
              <a:rPr lang="hu-HU" dirty="0" smtClean="0"/>
              <a:t>Fontos megjegyezni, hogy A-D* kategóriájú befektetésekről beszélünk, amelyek az új finanszírozási köröket jelenthetik. A kategóriás befektetés jellemzően a korai szakaszban lévő vállalkozás számára érhető el, míg a B kategóriás befektetés korai vagy érett  </a:t>
            </a:r>
            <a:r>
              <a:rPr lang="hu-HU" dirty="0" smtClean="0">
                <a:solidFill>
                  <a:srgbClr val="FF0000"/>
                </a:solidFill>
              </a:rPr>
              <a:t>(</a:t>
            </a:r>
            <a:r>
              <a:rPr lang="hu-HU" dirty="0" err="1" smtClean="0">
                <a:solidFill>
                  <a:srgbClr val="FF0000"/>
                </a:solidFill>
              </a:rPr>
              <a:t>Late</a:t>
            </a:r>
            <a:r>
              <a:rPr lang="hu-HU" dirty="0" smtClean="0">
                <a:solidFill>
                  <a:srgbClr val="FF0000"/>
                </a:solidFill>
              </a:rPr>
              <a:t> </a:t>
            </a:r>
            <a:r>
              <a:rPr lang="hu-HU" dirty="0" err="1" smtClean="0">
                <a:solidFill>
                  <a:srgbClr val="FF0000"/>
                </a:solidFill>
              </a:rPr>
              <a:t>stage</a:t>
            </a:r>
            <a:r>
              <a:rPr lang="hu-HU" dirty="0" smtClean="0">
                <a:solidFill>
                  <a:srgbClr val="FF0000"/>
                </a:solidFill>
              </a:rPr>
              <a:t>) </a:t>
            </a:r>
            <a:r>
              <a:rPr lang="hu-HU" dirty="0" smtClean="0"/>
              <a:t>szakaszban lévő vállalkozás számára is elérhető, a cég jellemzőinek és az iparágnak a függvényében. </a:t>
            </a:r>
          </a:p>
          <a:p>
            <a:pPr lvl="1">
              <a:buFont typeface="Arial" panose="020B0604020202020204" pitchFamily="34" charset="0"/>
              <a:buChar char="•"/>
            </a:pPr>
            <a:r>
              <a:rPr lang="hu-HU" dirty="0" smtClean="0"/>
              <a:t>A pénzügyi eszközök ebben a szakaszban lehetnek: pályázati forrás, közösségi finanszírozás új termék kifejlesztésére, de ez az a pont, amikor a szuper angyal befektetők (</a:t>
            </a:r>
            <a:r>
              <a:rPr lang="hu-HU" dirty="0" err="1" smtClean="0"/>
              <a:t>Super</a:t>
            </a:r>
            <a:r>
              <a:rPr lang="hu-HU" dirty="0" smtClean="0"/>
              <a:t> </a:t>
            </a:r>
            <a:r>
              <a:rPr lang="hu-HU" dirty="0" err="1" smtClean="0"/>
              <a:t>Angels</a:t>
            </a:r>
            <a:r>
              <a:rPr lang="hu-HU" dirty="0" smtClean="0"/>
              <a:t>, nagyon gazdag egyének)  és a kockázati tőkebefektetők megjelennek. Az elérhető összegek széles skálán mozognak, de elérhetik az 5 m EUR-t. </a:t>
            </a:r>
          </a:p>
          <a:p>
            <a:pPr>
              <a:buFont typeface="Arial" panose="020B0604020202020204" pitchFamily="34" charset="0"/>
              <a:buChar char="•"/>
            </a:pPr>
            <a:r>
              <a:rPr lang="hu-HU" dirty="0" smtClean="0"/>
              <a:t>Sokkal későbbi fázisban </a:t>
            </a:r>
            <a:r>
              <a:rPr lang="hu-HU" dirty="0" smtClean="0">
                <a:solidFill>
                  <a:srgbClr val="FF0000"/>
                </a:solidFill>
              </a:rPr>
              <a:t>(</a:t>
            </a:r>
            <a:r>
              <a:rPr lang="hu-HU" dirty="0" err="1" smtClean="0">
                <a:solidFill>
                  <a:srgbClr val="FF0000"/>
                </a:solidFill>
              </a:rPr>
              <a:t>Later</a:t>
            </a:r>
            <a:r>
              <a:rPr lang="hu-HU" dirty="0" smtClean="0">
                <a:solidFill>
                  <a:srgbClr val="FF0000"/>
                </a:solidFill>
              </a:rPr>
              <a:t> </a:t>
            </a:r>
            <a:r>
              <a:rPr lang="hu-HU" dirty="0" err="1" smtClean="0">
                <a:solidFill>
                  <a:srgbClr val="FF0000"/>
                </a:solidFill>
              </a:rPr>
              <a:t>stage</a:t>
            </a:r>
            <a:r>
              <a:rPr lang="hu-HU" dirty="0" smtClean="0">
                <a:solidFill>
                  <a:srgbClr val="FF0000"/>
                </a:solidFill>
              </a:rPr>
              <a:t>),</a:t>
            </a:r>
            <a:r>
              <a:rPr lang="hu-HU" dirty="0" smtClean="0">
                <a:solidFill>
                  <a:schemeClr val="tx1"/>
                </a:solidFill>
              </a:rPr>
              <a:t> amikor a cég gyorsan fejlődik és már elérte a jövedelmezőséget, felmerülhet a részvénykibocsátás vagy a magántőke befektetés. (A számok tájékoztató jellegűek!)</a:t>
            </a:r>
            <a:endParaRPr lang="hu-HU" dirty="0"/>
          </a:p>
        </p:txBody>
      </p:sp>
      <p:pic>
        <p:nvPicPr>
          <p:cNvPr id="4" name="Kép 3"/>
          <p:cNvPicPr>
            <a:picLocks noChangeAspect="1"/>
          </p:cNvPicPr>
          <p:nvPr/>
        </p:nvPicPr>
        <p:blipFill>
          <a:blip r:embed="rId2"/>
          <a:stretch>
            <a:fillRect/>
          </a:stretch>
        </p:blipFill>
        <p:spPr>
          <a:xfrm>
            <a:off x="8678080" y="0"/>
            <a:ext cx="3513920" cy="1976580"/>
          </a:xfrm>
          <a:prstGeom prst="rect">
            <a:avLst/>
          </a:prstGeom>
        </p:spPr>
      </p:pic>
      <p:sp>
        <p:nvSpPr>
          <p:cNvPr id="5" name="Szövegdoboz 4"/>
          <p:cNvSpPr txBox="1"/>
          <p:nvPr/>
        </p:nvSpPr>
        <p:spPr>
          <a:xfrm rot="5400000">
            <a:off x="9821482" y="4343203"/>
            <a:ext cx="4176889" cy="369332"/>
          </a:xfrm>
          <a:prstGeom prst="rect">
            <a:avLst/>
          </a:prstGeom>
          <a:noFill/>
        </p:spPr>
        <p:txBody>
          <a:bodyPr wrap="square" rtlCol="0">
            <a:spAutoFit/>
          </a:bodyPr>
          <a:lstStyle/>
          <a:p>
            <a:r>
              <a:rPr lang="hu-HU" dirty="0" smtClean="0">
                <a:solidFill>
                  <a:schemeClr val="accent2">
                    <a:lumMod val="50000"/>
                  </a:schemeClr>
                </a:solidFill>
              </a:rPr>
              <a:t>Kategóriák részletezése a következő dián!</a:t>
            </a:r>
            <a:endParaRPr lang="hu-HU" dirty="0">
              <a:solidFill>
                <a:schemeClr val="accent2">
                  <a:lumMod val="50000"/>
                </a:schemeClr>
              </a:solidFill>
            </a:endParaRPr>
          </a:p>
        </p:txBody>
      </p:sp>
    </p:spTree>
    <p:extLst>
      <p:ext uri="{BB962C8B-B14F-4D97-AF65-F5344CB8AC3E}">
        <p14:creationId xmlns:p14="http://schemas.microsoft.com/office/powerpoint/2010/main" val="22747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0772775" cy="1658198"/>
          </a:xfrm>
        </p:spPr>
        <p:txBody>
          <a:bodyPr/>
          <a:lstStyle/>
          <a:p>
            <a:r>
              <a:rPr lang="hu-HU" dirty="0" smtClean="0"/>
              <a:t>Finanszírozási típusok</a:t>
            </a:r>
            <a:endParaRPr lang="hu-HU" dirty="0"/>
          </a:p>
        </p:txBody>
      </p:sp>
      <p:sp>
        <p:nvSpPr>
          <p:cNvPr id="3" name="Tartalom helye 2"/>
          <p:cNvSpPr>
            <a:spLocks noGrp="1"/>
          </p:cNvSpPr>
          <p:nvPr>
            <p:ph idx="1"/>
          </p:nvPr>
        </p:nvSpPr>
        <p:spPr>
          <a:xfrm>
            <a:off x="496184" y="1658198"/>
            <a:ext cx="4111912" cy="5150740"/>
          </a:xfrm>
        </p:spPr>
        <p:txBody>
          <a:bodyPr>
            <a:normAutofit fontScale="70000" lnSpcReduction="20000"/>
          </a:bodyPr>
          <a:lstStyle/>
          <a:p>
            <a:pPr>
              <a:buFont typeface="Arial" panose="020B0604020202020204" pitchFamily="34" charset="0"/>
              <a:buChar char="•"/>
            </a:pPr>
            <a:r>
              <a:rPr lang="hu-HU" dirty="0" smtClean="0"/>
              <a:t> </a:t>
            </a:r>
            <a:r>
              <a:rPr lang="hu-HU" b="1" dirty="0" err="1" smtClean="0"/>
              <a:t>Seed</a:t>
            </a:r>
            <a:r>
              <a:rPr lang="hu-HU" b="1" dirty="0" smtClean="0"/>
              <a:t> befektetés: </a:t>
            </a:r>
            <a:r>
              <a:rPr lang="hu-HU" dirty="0" smtClean="0"/>
              <a:t>„magvető befektetés”- az első hivatalos tőkebefektetéssel finanszírozott szakasz</a:t>
            </a:r>
          </a:p>
          <a:p>
            <a:pPr>
              <a:buFont typeface="Arial" panose="020B0604020202020204" pitchFamily="34" charset="0"/>
              <a:buChar char="•"/>
            </a:pPr>
            <a:r>
              <a:rPr lang="hu-HU" dirty="0"/>
              <a:t> </a:t>
            </a:r>
            <a:r>
              <a:rPr lang="hu-HU" b="1" dirty="0" smtClean="0"/>
              <a:t>Series „A” befektetés: </a:t>
            </a:r>
            <a:r>
              <a:rPr lang="hu-HU" dirty="0" smtClean="0"/>
              <a:t>Optimalizálás – nem csak jó ötleteket keresnek a befektetők, hanem erős startégiával is rendelkező cégeket, annak érdekében, hogy a vállalkozást az ötletre alapozva sikeres profittermelő üzletté fejlesszék</a:t>
            </a:r>
          </a:p>
          <a:p>
            <a:pPr>
              <a:buFont typeface="Arial" panose="020B0604020202020204" pitchFamily="34" charset="0"/>
              <a:buChar char="•"/>
            </a:pPr>
            <a:r>
              <a:rPr lang="hu-HU" dirty="0"/>
              <a:t> </a:t>
            </a:r>
            <a:r>
              <a:rPr lang="hu-HU" b="1" dirty="0" smtClean="0"/>
              <a:t>Series „B” befektetés</a:t>
            </a:r>
            <a:r>
              <a:rPr lang="hu-HU" dirty="0" smtClean="0"/>
              <a:t>: Építkezés – azt finanszírozza, hogy a cég képes legyen bővíteni az elérhető piacok körét és fejlessze ennek érdekében a tevékenységét</a:t>
            </a:r>
          </a:p>
          <a:p>
            <a:pPr>
              <a:buFont typeface="Arial" panose="020B0604020202020204" pitchFamily="34" charset="0"/>
              <a:buChar char="•"/>
            </a:pPr>
            <a:r>
              <a:rPr lang="hu-HU" dirty="0"/>
              <a:t> </a:t>
            </a:r>
            <a:r>
              <a:rPr lang="hu-HU" b="1" dirty="0" smtClean="0"/>
              <a:t>Series „C”  befektetés: (</a:t>
            </a:r>
            <a:r>
              <a:rPr lang="hu-HU" dirty="0" err="1" smtClean="0"/>
              <a:t>Let’s</a:t>
            </a:r>
            <a:r>
              <a:rPr lang="hu-HU" dirty="0" smtClean="0"/>
              <a:t> </a:t>
            </a:r>
            <a:r>
              <a:rPr lang="hu-HU" dirty="0" err="1" smtClean="0"/>
              <a:t>scale</a:t>
            </a:r>
            <a:r>
              <a:rPr lang="hu-HU" dirty="0" smtClean="0"/>
              <a:t>) – új termékek kialakítását vagy új piacok elérését célozza</a:t>
            </a:r>
          </a:p>
          <a:p>
            <a:endParaRPr lang="hu-HU" dirty="0"/>
          </a:p>
          <a:p>
            <a:r>
              <a:rPr lang="hu-HU" dirty="0" smtClean="0"/>
              <a:t>Forrás: https</a:t>
            </a:r>
            <a:r>
              <a:rPr lang="hu-HU" dirty="0"/>
              <a:t>://www.investopedia.com/articles/personal-finance/102015/series-b-c-funding-what-it-all-means-and-how-it-works.asp</a:t>
            </a:r>
          </a:p>
        </p:txBody>
      </p:sp>
      <p:pic>
        <p:nvPicPr>
          <p:cNvPr id="4" name="Kép 3"/>
          <p:cNvPicPr>
            <a:picLocks noChangeAspect="1"/>
          </p:cNvPicPr>
          <p:nvPr/>
        </p:nvPicPr>
        <p:blipFill>
          <a:blip r:embed="rId2"/>
          <a:stretch>
            <a:fillRect/>
          </a:stretch>
        </p:blipFill>
        <p:spPr>
          <a:xfrm>
            <a:off x="4806262" y="1658198"/>
            <a:ext cx="7217296" cy="4089801"/>
          </a:xfrm>
          <a:prstGeom prst="rect">
            <a:avLst/>
          </a:prstGeom>
        </p:spPr>
      </p:pic>
    </p:spTree>
    <p:extLst>
      <p:ext uri="{BB962C8B-B14F-4D97-AF65-F5344CB8AC3E}">
        <p14:creationId xmlns:p14="http://schemas.microsoft.com/office/powerpoint/2010/main" val="125486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lgn="ctr"/>
            <a:r>
              <a:rPr lang="hu-HU" dirty="0" smtClean="0"/>
              <a:t>Üzleti angyalok és kockázati tőkebefektetők</a:t>
            </a:r>
            <a:endParaRPr lang="hu-HU" dirty="0"/>
          </a:p>
        </p:txBody>
      </p:sp>
      <p:sp>
        <p:nvSpPr>
          <p:cNvPr id="3" name="Szöveg helye 2"/>
          <p:cNvSpPr>
            <a:spLocks noGrp="1"/>
          </p:cNvSpPr>
          <p:nvPr>
            <p:ph type="body" idx="1"/>
          </p:nvPr>
        </p:nvSpPr>
        <p:spPr/>
        <p:txBody>
          <a:bodyPr/>
          <a:lstStyle/>
          <a:p>
            <a:endParaRPr lang="hu-HU"/>
          </a:p>
        </p:txBody>
      </p:sp>
      <p:pic>
        <p:nvPicPr>
          <p:cNvPr id="4" name="Kép 3" descr="LinkedIn doet iets goed! | Online netwerk | Recruitment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8975" y="3734356"/>
            <a:ext cx="3252592" cy="2450286"/>
          </a:xfrm>
          <a:prstGeom prst="rect">
            <a:avLst/>
          </a:prstGeom>
        </p:spPr>
      </p:pic>
    </p:spTree>
    <p:extLst>
      <p:ext uri="{BB962C8B-B14F-4D97-AF65-F5344CB8AC3E}">
        <p14:creationId xmlns:p14="http://schemas.microsoft.com/office/powerpoint/2010/main" val="161596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dirty="0"/>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a:blip r:embed="rId2"/>
          <a:stretch>
            <a:fillRect/>
          </a:stretch>
        </p:blipFill>
        <p:spPr>
          <a:xfrm>
            <a:off x="258929" y="0"/>
            <a:ext cx="11519684" cy="6479822"/>
          </a:xfrm>
          <a:prstGeom prst="rect">
            <a:avLst/>
          </a:prstGeom>
        </p:spPr>
      </p:pic>
      <p:sp>
        <p:nvSpPr>
          <p:cNvPr id="5" name="Szövegdoboz 4"/>
          <p:cNvSpPr txBox="1"/>
          <p:nvPr/>
        </p:nvSpPr>
        <p:spPr>
          <a:xfrm>
            <a:off x="6701589" y="6479822"/>
            <a:ext cx="5342022" cy="369332"/>
          </a:xfrm>
          <a:prstGeom prst="rect">
            <a:avLst/>
          </a:prstGeom>
          <a:noFill/>
        </p:spPr>
        <p:txBody>
          <a:bodyPr wrap="square" rtlCol="0">
            <a:spAutoFit/>
          </a:bodyPr>
          <a:lstStyle/>
          <a:p>
            <a:r>
              <a:rPr lang="hu-HU" dirty="0" smtClean="0"/>
              <a:t>Forrás: EIT Digital I&amp;E </a:t>
            </a:r>
            <a:r>
              <a:rPr lang="hu-HU" dirty="0" err="1" smtClean="0"/>
              <a:t>Basics</a:t>
            </a:r>
            <a:r>
              <a:rPr lang="hu-HU" dirty="0" smtClean="0"/>
              <a:t> </a:t>
            </a:r>
            <a:r>
              <a:rPr lang="hu-HU" dirty="0" err="1" smtClean="0"/>
              <a:t>Blueprint</a:t>
            </a:r>
            <a:endParaRPr lang="hu-HU" dirty="0"/>
          </a:p>
        </p:txBody>
      </p:sp>
    </p:spTree>
    <p:extLst>
      <p:ext uri="{BB962C8B-B14F-4D97-AF65-F5344CB8AC3E}">
        <p14:creationId xmlns:p14="http://schemas.microsoft.com/office/powerpoint/2010/main" val="392258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2192000" cy="1658198"/>
          </a:xfrm>
        </p:spPr>
        <p:txBody>
          <a:bodyPr>
            <a:normAutofit/>
          </a:bodyPr>
          <a:lstStyle/>
          <a:p>
            <a:r>
              <a:rPr lang="hu-HU" dirty="0" smtClean="0"/>
              <a:t>Üzleti angyalok és kockázati tőkebefektetők</a:t>
            </a:r>
            <a:endParaRPr lang="hu-HU" dirty="0"/>
          </a:p>
        </p:txBody>
      </p:sp>
      <p:sp>
        <p:nvSpPr>
          <p:cNvPr id="3" name="Tartalom helye 2"/>
          <p:cNvSpPr>
            <a:spLocks noGrp="1"/>
          </p:cNvSpPr>
          <p:nvPr>
            <p:ph idx="1"/>
          </p:nvPr>
        </p:nvSpPr>
        <p:spPr>
          <a:xfrm>
            <a:off x="19050" y="1458525"/>
            <a:ext cx="10753725" cy="4434276"/>
          </a:xfrm>
        </p:spPr>
        <p:txBody>
          <a:bodyPr>
            <a:normAutofit fontScale="92500" lnSpcReduction="10000"/>
          </a:bodyPr>
          <a:lstStyle/>
          <a:p>
            <a:pPr>
              <a:buFont typeface="Arial" panose="020B0604020202020204" pitchFamily="34" charset="0"/>
              <a:buChar char="•"/>
            </a:pPr>
            <a:r>
              <a:rPr lang="hu-HU" dirty="0" smtClean="0"/>
              <a:t> Az üzleti angyalok és a kockázati tőkebefektetők között sok hasonlóság, de több különbség fedezhető fel</a:t>
            </a:r>
          </a:p>
          <a:p>
            <a:pPr>
              <a:buFont typeface="Arial" panose="020B0604020202020204" pitchFamily="34" charset="0"/>
              <a:buChar char="•"/>
            </a:pPr>
            <a:r>
              <a:rPr lang="hu-HU" dirty="0" smtClean="0"/>
              <a:t> Az üzleti angyalok tehetős egyének, akik a saját pénzüket fektetik be várhatóan jövedelmező üzleti lehetőségekbe, jellemzően van tapasztalatuk az adott üzleti területen.  A kockázati tőkebefektetők cégeket képviselnek, akik több személy vagy társaság pénzét fektetik be abból azokból az alapokból, amelyeket menedzselnek </a:t>
            </a:r>
            <a:r>
              <a:rPr lang="hu-HU" dirty="0" smtClean="0">
                <a:sym typeface="Wingdings" panose="05000000000000000000" pitchFamily="2" charset="2"/>
              </a:rPr>
              <a:t> ez a különbség meghatározza a befektetéssel kapcsolatos kockázatvállalási képességüket és a befektetés hatókörét</a:t>
            </a:r>
            <a:endParaRPr lang="hu-HU" dirty="0" smtClean="0"/>
          </a:p>
          <a:p>
            <a:pPr>
              <a:buFont typeface="Arial" panose="020B0604020202020204" pitchFamily="34" charset="0"/>
              <a:buChar char="•"/>
            </a:pPr>
            <a:r>
              <a:rPr lang="hu-HU" dirty="0" smtClean="0"/>
              <a:t> Az üzleti angyalok jellemzően egy vállalkozásba a nagyon korai szakaszban fektetnek be, jellemzően olyan területen, amelyen tudással, tapasztalattal rendelkeznek, ezért nem csak befektetést ajánlanak, hanem személyes kapcsolati hálójukat és üzletépítési </a:t>
            </a:r>
            <a:r>
              <a:rPr lang="hu-HU" dirty="0" err="1" smtClean="0"/>
              <a:t>know-howjukat</a:t>
            </a:r>
            <a:r>
              <a:rPr lang="hu-HU" dirty="0" smtClean="0"/>
              <a:t>. </a:t>
            </a:r>
          </a:p>
          <a:p>
            <a:pPr>
              <a:buFont typeface="Arial" panose="020B0604020202020204" pitchFamily="34" charset="0"/>
              <a:buChar char="•"/>
            </a:pPr>
            <a:r>
              <a:rPr lang="hu-HU" dirty="0" smtClean="0"/>
              <a:t> A kockázati tőkebefektetők jellemzően későbbi szakaszban fektetnek be vállalkozásokba, amikor azok már elindították működésüket és a kockázat valamelyest emiatt kisebb. A céljuk az, hogy addig tartsák befektetésüket a vállalkozásban, amíg az gyorsan növekszik és készen áll arra, hogy felvásárolják vagy részvényt bocsásson ki. </a:t>
            </a:r>
            <a:endParaRPr lang="hu-HU" dirty="0"/>
          </a:p>
        </p:txBody>
      </p:sp>
      <p:pic>
        <p:nvPicPr>
          <p:cNvPr id="4" name="Kép 3"/>
          <p:cNvPicPr>
            <a:picLocks noChangeAspect="1"/>
          </p:cNvPicPr>
          <p:nvPr/>
        </p:nvPicPr>
        <p:blipFill>
          <a:blip r:embed="rId2"/>
          <a:stretch>
            <a:fillRect/>
          </a:stretch>
        </p:blipFill>
        <p:spPr>
          <a:xfrm>
            <a:off x="9286454" y="5223630"/>
            <a:ext cx="2905546" cy="1634370"/>
          </a:xfrm>
          <a:prstGeom prst="rect">
            <a:avLst/>
          </a:prstGeom>
        </p:spPr>
      </p:pic>
    </p:spTree>
    <p:extLst>
      <p:ext uri="{BB962C8B-B14F-4D97-AF65-F5344CB8AC3E}">
        <p14:creationId xmlns:p14="http://schemas.microsoft.com/office/powerpoint/2010/main" val="313645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2007516" cy="1658198"/>
          </a:xfrm>
        </p:spPr>
        <p:txBody>
          <a:bodyPr/>
          <a:lstStyle/>
          <a:p>
            <a:r>
              <a:rPr lang="hu-HU" dirty="0"/>
              <a:t>Üzleti angyalok és kockázati tőkebefektetők</a:t>
            </a:r>
          </a:p>
        </p:txBody>
      </p:sp>
      <p:sp>
        <p:nvSpPr>
          <p:cNvPr id="3" name="Tartalom helye 2"/>
          <p:cNvSpPr>
            <a:spLocks noGrp="1"/>
          </p:cNvSpPr>
          <p:nvPr>
            <p:ph idx="1"/>
          </p:nvPr>
        </p:nvSpPr>
        <p:spPr>
          <a:xfrm>
            <a:off x="191234" y="1368213"/>
            <a:ext cx="10753725" cy="3766185"/>
          </a:xfrm>
        </p:spPr>
        <p:txBody>
          <a:bodyPr>
            <a:normAutofit fontScale="92500"/>
          </a:bodyPr>
          <a:lstStyle/>
          <a:p>
            <a:pPr>
              <a:buFont typeface="Arial" panose="020B0604020202020204" pitchFamily="34" charset="0"/>
              <a:buChar char="•"/>
            </a:pPr>
            <a:r>
              <a:rPr lang="hu-HU" dirty="0" smtClean="0"/>
              <a:t> Az üzleti angyalok korábban fektetnek be, korábban, mint a kockázati tőkebefektetők, így nagyobb a kockázat is, amit vállalnak. 5 éven túl a befektetett tőkéjük 9-10-szeres megtérülésére számítanak. </a:t>
            </a:r>
          </a:p>
          <a:p>
            <a:pPr>
              <a:buFont typeface="Arial" panose="020B0604020202020204" pitchFamily="34" charset="0"/>
              <a:buChar char="•"/>
            </a:pPr>
            <a:r>
              <a:rPr lang="hu-HU" dirty="0" smtClean="0"/>
              <a:t> Amiért ilyen nagyon magas megtérüléssel számolnak a sikeres befektetések esetén, az az ok, hogy a befektetéseik másik fele elég a sikertelen vállalkozásoknál. </a:t>
            </a:r>
          </a:p>
          <a:p>
            <a:pPr>
              <a:buFont typeface="Arial" panose="020B0604020202020204" pitchFamily="34" charset="0"/>
              <a:buChar char="•"/>
            </a:pPr>
            <a:r>
              <a:rPr lang="hu-HU" dirty="0" smtClean="0"/>
              <a:t> Tehát mind az üzleti angyalok, mind pedig a kockázati tőkebefektetők 20-30%-</a:t>
            </a:r>
            <a:r>
              <a:rPr lang="hu-HU" dirty="0" err="1" smtClean="0"/>
              <a:t>os</a:t>
            </a:r>
            <a:r>
              <a:rPr lang="hu-HU" dirty="0" smtClean="0"/>
              <a:t> éves átlagos megtérüléssel számolnak. </a:t>
            </a:r>
          </a:p>
          <a:p>
            <a:pPr>
              <a:buFont typeface="Arial" panose="020B0604020202020204" pitchFamily="34" charset="0"/>
              <a:buChar char="•"/>
            </a:pPr>
            <a:r>
              <a:rPr lang="hu-HU" dirty="0" smtClean="0"/>
              <a:t> Az üzleti angyalokkal kötendő megállapodás gyors, mivel minimális tárgyalásokra és átvilágításra kell számítani, de a kockázati tőkebefektetők esetében hosszadalmas, több hónapon át tartó egyeztetésekkel kell kalkulálni. A kockázati tőkebefektetők alapos cégátvilágítást végeznek, megvizsgálják a piaci lehetőségeket és a csapatösszetételt is. </a:t>
            </a:r>
            <a:endParaRPr lang="hu-HU" dirty="0"/>
          </a:p>
        </p:txBody>
      </p:sp>
      <p:pic>
        <p:nvPicPr>
          <p:cNvPr id="4" name="Kép 3"/>
          <p:cNvPicPr>
            <a:picLocks noChangeAspect="1"/>
          </p:cNvPicPr>
          <p:nvPr/>
        </p:nvPicPr>
        <p:blipFill>
          <a:blip r:embed="rId2"/>
          <a:stretch>
            <a:fillRect/>
          </a:stretch>
        </p:blipFill>
        <p:spPr>
          <a:xfrm>
            <a:off x="9286454" y="5223630"/>
            <a:ext cx="2905546" cy="1634370"/>
          </a:xfrm>
          <a:prstGeom prst="rect">
            <a:avLst/>
          </a:prstGeom>
        </p:spPr>
      </p:pic>
    </p:spTree>
    <p:extLst>
      <p:ext uri="{BB962C8B-B14F-4D97-AF65-F5344CB8AC3E}">
        <p14:creationId xmlns:p14="http://schemas.microsoft.com/office/powerpoint/2010/main" val="1809252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1534776" cy="1658198"/>
          </a:xfrm>
        </p:spPr>
        <p:txBody>
          <a:bodyPr/>
          <a:lstStyle/>
          <a:p>
            <a:r>
              <a:rPr lang="hu-HU" dirty="0"/>
              <a:t>Üzleti angyalok és kockázati tőkebefektetők</a:t>
            </a:r>
          </a:p>
        </p:txBody>
      </p:sp>
      <p:sp>
        <p:nvSpPr>
          <p:cNvPr id="3" name="Tartalom helye 2"/>
          <p:cNvSpPr>
            <a:spLocks noGrp="1"/>
          </p:cNvSpPr>
          <p:nvPr>
            <p:ph idx="1"/>
          </p:nvPr>
        </p:nvSpPr>
        <p:spPr/>
        <p:txBody>
          <a:bodyPr>
            <a:normAutofit/>
          </a:bodyPr>
          <a:lstStyle/>
          <a:p>
            <a:pPr>
              <a:buFont typeface="Arial" panose="020B0604020202020204" pitchFamily="34" charset="0"/>
              <a:buChar char="•"/>
            </a:pPr>
            <a:r>
              <a:rPr lang="hu-HU" dirty="0" smtClean="0"/>
              <a:t> A kockázati tőkebefektetők nem avatkoznak be a cég mindennapos folyamataiba, de nagy elkötelezettséget és felelősséget várnak el, és van egy helyük az igazgatói tanácsban. </a:t>
            </a:r>
          </a:p>
          <a:p>
            <a:pPr>
              <a:buFont typeface="Arial" panose="020B0604020202020204" pitchFamily="34" charset="0"/>
              <a:buChar char="•"/>
            </a:pPr>
            <a:r>
              <a:rPr lang="hu-HU" dirty="0" smtClean="0"/>
              <a:t>Ugyanakkor az üzleti angyalok sokkal inkább napi kapcsolatban állnak a menedzsmenttel és mentori kapcsolatban állnak a céggel. </a:t>
            </a:r>
          </a:p>
          <a:p>
            <a:pPr>
              <a:buFont typeface="Arial" panose="020B0604020202020204" pitchFamily="34" charset="0"/>
              <a:buChar char="•"/>
            </a:pPr>
            <a:r>
              <a:rPr lang="hu-HU" dirty="0"/>
              <a:t> </a:t>
            </a:r>
            <a:r>
              <a:rPr lang="hu-HU" dirty="0" smtClean="0"/>
              <a:t>Legvégül nagyon fontos megjegyezni, hogy ha a külső finanszírozási lehetőségek közül e kettő bármelyikét választja a cég, óriási felelősséget jelent: a cég tőkéjéből kapnak részesedést! </a:t>
            </a:r>
            <a:endParaRPr lang="hu-HU" dirty="0"/>
          </a:p>
        </p:txBody>
      </p:sp>
      <p:pic>
        <p:nvPicPr>
          <p:cNvPr id="4" name="Kép 3"/>
          <p:cNvPicPr>
            <a:picLocks noChangeAspect="1"/>
          </p:cNvPicPr>
          <p:nvPr/>
        </p:nvPicPr>
        <p:blipFill>
          <a:blip r:embed="rId2"/>
          <a:stretch>
            <a:fillRect/>
          </a:stretch>
        </p:blipFill>
        <p:spPr>
          <a:xfrm>
            <a:off x="9286454" y="5223630"/>
            <a:ext cx="2905546" cy="1634370"/>
          </a:xfrm>
          <a:prstGeom prst="rect">
            <a:avLst/>
          </a:prstGeom>
        </p:spPr>
      </p:pic>
    </p:spTree>
    <p:extLst>
      <p:ext uri="{BB962C8B-B14F-4D97-AF65-F5344CB8AC3E}">
        <p14:creationId xmlns:p14="http://schemas.microsoft.com/office/powerpoint/2010/main" val="390658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645192" y="499533"/>
            <a:ext cx="10772775" cy="1658198"/>
          </a:xfrm>
        </p:spPr>
        <p:txBody>
          <a:bodyPr>
            <a:normAutofit/>
          </a:bodyPr>
          <a:lstStyle/>
          <a:p>
            <a:r>
              <a:rPr lang="hu-HU" dirty="0" smtClean="0"/>
              <a:t>Mit várnak a kockázati tőkebefektetők egy </a:t>
            </a:r>
            <a:r>
              <a:rPr lang="hu-HU" dirty="0" err="1" smtClean="0"/>
              <a:t>startuptól</a:t>
            </a:r>
            <a:r>
              <a:rPr lang="hu-HU" dirty="0" smtClean="0"/>
              <a:t>? </a:t>
            </a:r>
            <a:endParaRPr lang="hu-HU" dirty="0"/>
          </a:p>
        </p:txBody>
      </p:sp>
      <p:sp>
        <p:nvSpPr>
          <p:cNvPr id="3" name="Tartalom helye 2"/>
          <p:cNvSpPr>
            <a:spLocks noGrp="1"/>
          </p:cNvSpPr>
          <p:nvPr>
            <p:ph idx="1"/>
          </p:nvPr>
        </p:nvSpPr>
        <p:spPr>
          <a:xfrm>
            <a:off x="339771" y="2288407"/>
            <a:ext cx="10753725" cy="3766185"/>
          </a:xfrm>
        </p:spPr>
        <p:txBody>
          <a:bodyPr>
            <a:normAutofit fontScale="92500" lnSpcReduction="10000"/>
          </a:bodyPr>
          <a:lstStyle/>
          <a:p>
            <a:pPr>
              <a:buFont typeface="Arial" panose="020B0604020202020204" pitchFamily="34" charset="0"/>
              <a:buChar char="•"/>
            </a:pPr>
            <a:r>
              <a:rPr lang="hu-HU" dirty="0" smtClean="0"/>
              <a:t> Kockázati tőkebefektetők (kockázati befektetők és üzleti angyalok):</a:t>
            </a:r>
          </a:p>
          <a:p>
            <a:pPr lvl="1">
              <a:buFont typeface="Arial" panose="020B0604020202020204" pitchFamily="34" charset="0"/>
              <a:buChar char="•"/>
            </a:pPr>
            <a:r>
              <a:rPr lang="hu-HU" dirty="0" smtClean="0"/>
              <a:t>Csapat</a:t>
            </a:r>
          </a:p>
          <a:p>
            <a:pPr lvl="1">
              <a:buFont typeface="Arial" panose="020B0604020202020204" pitchFamily="34" charset="0"/>
              <a:buChar char="•"/>
            </a:pPr>
            <a:r>
              <a:rPr lang="hu-HU" dirty="0" smtClean="0"/>
              <a:t>Piac </a:t>
            </a:r>
          </a:p>
          <a:p>
            <a:pPr lvl="1">
              <a:buFont typeface="Arial" panose="020B0604020202020204" pitchFamily="34" charset="0"/>
              <a:buChar char="•"/>
            </a:pPr>
            <a:r>
              <a:rPr lang="hu-HU" dirty="0" smtClean="0"/>
              <a:t>Üzleti modell</a:t>
            </a:r>
          </a:p>
          <a:p>
            <a:pPr lvl="1">
              <a:buFont typeface="Arial" panose="020B0604020202020204" pitchFamily="34" charset="0"/>
              <a:buChar char="•"/>
            </a:pPr>
            <a:r>
              <a:rPr lang="hu-HU" dirty="0" smtClean="0"/>
              <a:t>Finanszírozási igény</a:t>
            </a:r>
          </a:p>
          <a:p>
            <a:pPr lvl="1">
              <a:buFont typeface="Arial" panose="020B0604020202020204" pitchFamily="34" charset="0"/>
              <a:buChar char="•"/>
            </a:pPr>
            <a:r>
              <a:rPr lang="hu-HU" dirty="0" smtClean="0"/>
              <a:t>Kilépési potenciál</a:t>
            </a:r>
          </a:p>
          <a:p>
            <a:pPr lvl="2">
              <a:buFont typeface="Arial" panose="020B0604020202020204" pitchFamily="34" charset="0"/>
              <a:buChar char="•"/>
            </a:pPr>
            <a:r>
              <a:rPr lang="hu-HU" dirty="0" smtClean="0"/>
              <a:t>Ha egy kockázati befektetés történik, a befektetők egyszer – jellemzően 5-7 éven belül – el akarja adni a részesedését. </a:t>
            </a:r>
          </a:p>
          <a:p>
            <a:pPr lvl="2">
              <a:buFont typeface="Arial" panose="020B0604020202020204" pitchFamily="34" charset="0"/>
              <a:buChar char="•"/>
            </a:pPr>
            <a:r>
              <a:rPr lang="hu-HU" dirty="0" smtClean="0"/>
              <a:t>A </a:t>
            </a:r>
            <a:r>
              <a:rPr lang="hu-HU" dirty="0" err="1" smtClean="0"/>
              <a:t>startupnak</a:t>
            </a:r>
            <a:r>
              <a:rPr lang="hu-HU" dirty="0" smtClean="0"/>
              <a:t> tisztában kell lennie azzal, hogy mennyi ideig tervezi a befektetők a pénzét ilyen módon lekötni. Szükséges egyeztetni arról, hogy várhatóan kik vásárolják fel a céget vagy van egy részvénykibocsátási célunk. Általánosságban a befektetők alacsony befektetésért cserébe magas eladási árat céloznak (</a:t>
            </a:r>
            <a:r>
              <a:rPr lang="en-US" dirty="0" smtClean="0"/>
              <a:t>“</a:t>
            </a:r>
            <a:r>
              <a:rPr lang="en-US" dirty="0"/>
              <a:t>buy low and sell high</a:t>
            </a:r>
            <a:r>
              <a:rPr lang="en-US" dirty="0" smtClean="0"/>
              <a:t>”</a:t>
            </a:r>
            <a:r>
              <a:rPr lang="hu-HU" dirty="0" smtClean="0"/>
              <a:t>)</a:t>
            </a:r>
            <a:r>
              <a:rPr lang="en-US" dirty="0" smtClean="0"/>
              <a:t>, </a:t>
            </a:r>
            <a:r>
              <a:rPr lang="hu-HU" dirty="0" smtClean="0"/>
              <a:t>inkább mintsem részesedéseket halmozzanak</a:t>
            </a:r>
            <a:r>
              <a:rPr lang="en-US" dirty="0" smtClean="0"/>
              <a:t>.</a:t>
            </a:r>
            <a:endParaRPr lang="hu-HU" dirty="0"/>
          </a:p>
        </p:txBody>
      </p:sp>
      <p:pic>
        <p:nvPicPr>
          <p:cNvPr id="4" name="Kép 3" descr="Here is Why Losing Money in Investing Can Cause You to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446" y="1480499"/>
            <a:ext cx="3610554" cy="2172612"/>
          </a:xfrm>
          <a:prstGeom prst="rect">
            <a:avLst/>
          </a:prstGeom>
        </p:spPr>
      </p:pic>
    </p:spTree>
    <p:extLst>
      <p:ext uri="{BB962C8B-B14F-4D97-AF65-F5344CB8AC3E}">
        <p14:creationId xmlns:p14="http://schemas.microsoft.com/office/powerpoint/2010/main" val="292760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0" y="0"/>
            <a:ext cx="10772775" cy="986367"/>
          </a:xfrm>
        </p:spPr>
        <p:txBody>
          <a:bodyPr/>
          <a:lstStyle/>
          <a:p>
            <a:r>
              <a:rPr lang="hu-HU" dirty="0" smtClean="0"/>
              <a:t>Kockázati tőkealap-kezelő</a:t>
            </a:r>
            <a:endParaRPr lang="hu-HU" dirty="0"/>
          </a:p>
        </p:txBody>
      </p:sp>
      <p:pic>
        <p:nvPicPr>
          <p:cNvPr id="4" name="Tartalom helye 3"/>
          <p:cNvPicPr>
            <a:picLocks noGrp="1" noChangeAspect="1"/>
          </p:cNvPicPr>
          <p:nvPr>
            <p:ph idx="1"/>
          </p:nvPr>
        </p:nvPicPr>
        <p:blipFill>
          <a:blip r:embed="rId2"/>
          <a:stretch>
            <a:fillRect/>
          </a:stretch>
        </p:blipFill>
        <p:spPr>
          <a:xfrm>
            <a:off x="777240" y="986367"/>
            <a:ext cx="10264139" cy="5773579"/>
          </a:xfrm>
          <a:prstGeom prst="rect">
            <a:avLst/>
          </a:prstGeom>
        </p:spPr>
      </p:pic>
    </p:spTree>
    <p:extLst>
      <p:ext uri="{BB962C8B-B14F-4D97-AF65-F5344CB8AC3E}">
        <p14:creationId xmlns:p14="http://schemas.microsoft.com/office/powerpoint/2010/main" val="4150398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Témakörök</a:t>
            </a:r>
            <a:endParaRPr lang="hu-HU" dirty="0"/>
          </a:p>
        </p:txBody>
      </p:sp>
      <p:sp>
        <p:nvSpPr>
          <p:cNvPr id="3" name="Tartalom helye 2"/>
          <p:cNvSpPr>
            <a:spLocks noGrp="1"/>
          </p:cNvSpPr>
          <p:nvPr>
            <p:ph idx="1"/>
          </p:nvPr>
        </p:nvSpPr>
        <p:spPr/>
        <p:txBody>
          <a:bodyPr/>
          <a:lstStyle/>
          <a:p>
            <a:pPr>
              <a:buFont typeface="Arial" panose="020B0604020202020204" pitchFamily="34" charset="0"/>
              <a:buChar char="•"/>
            </a:pPr>
            <a:r>
              <a:rPr lang="hu-HU" dirty="0" smtClean="0"/>
              <a:t> A pénzügyi tervezés és a finanszírozási lehetőségek megismerésének fontossága</a:t>
            </a:r>
          </a:p>
          <a:p>
            <a:pPr>
              <a:buFont typeface="Arial" panose="020B0604020202020204" pitchFamily="34" charset="0"/>
              <a:buChar char="•"/>
            </a:pPr>
            <a:r>
              <a:rPr lang="hu-HU" dirty="0"/>
              <a:t> </a:t>
            </a:r>
            <a:r>
              <a:rPr lang="hu-HU" dirty="0" smtClean="0"/>
              <a:t>Lehetséges finanszírozási formák a vállalkozás fejlődésének különböző szakaszaiban</a:t>
            </a:r>
          </a:p>
          <a:p>
            <a:pPr>
              <a:buFont typeface="Arial" panose="020B0604020202020204" pitchFamily="34" charset="0"/>
              <a:buChar char="•"/>
            </a:pPr>
            <a:r>
              <a:rPr lang="hu-HU" dirty="0"/>
              <a:t> </a:t>
            </a:r>
            <a:r>
              <a:rPr lang="hu-HU" dirty="0" smtClean="0"/>
              <a:t>Az egyes finanszírozási módok jellemzői, tartalma és a bennük rejlő lehetőségek</a:t>
            </a:r>
          </a:p>
          <a:p>
            <a:pPr>
              <a:buFont typeface="Arial" panose="020B0604020202020204" pitchFamily="34" charset="0"/>
              <a:buChar char="•"/>
            </a:pPr>
            <a:r>
              <a:rPr lang="hu-HU" dirty="0"/>
              <a:t> </a:t>
            </a:r>
            <a:r>
              <a:rPr lang="hu-HU" dirty="0" smtClean="0"/>
              <a:t>Példák a különböző finanszírozási formákra</a:t>
            </a:r>
            <a:endParaRPr lang="hu-HU" dirty="0"/>
          </a:p>
        </p:txBody>
      </p:sp>
    </p:spTree>
    <p:extLst>
      <p:ext uri="{BB962C8B-B14F-4D97-AF65-F5344CB8AC3E}">
        <p14:creationId xmlns:p14="http://schemas.microsoft.com/office/powerpoint/2010/main" val="970415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Közösségi finanszírozás</a:t>
            </a:r>
            <a:endParaRPr lang="hu-HU" dirty="0"/>
          </a:p>
        </p:txBody>
      </p:sp>
      <p:sp>
        <p:nvSpPr>
          <p:cNvPr id="3" name="Szöveg helye 2"/>
          <p:cNvSpPr>
            <a:spLocks noGrp="1"/>
          </p:cNvSpPr>
          <p:nvPr>
            <p:ph type="body" idx="1"/>
          </p:nvPr>
        </p:nvSpPr>
        <p:spPr/>
        <p:txBody>
          <a:bodyPr/>
          <a:lstStyle/>
          <a:p>
            <a:endParaRPr lang="hu-HU"/>
          </a:p>
        </p:txBody>
      </p:sp>
      <p:pic>
        <p:nvPicPr>
          <p:cNvPr id="4" name="Kép 3" descr="Crowdfunding: l'Italia è il primo paese Europeo a regolarl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4618" y="3832964"/>
            <a:ext cx="4033381" cy="3025036"/>
          </a:xfrm>
          <a:prstGeom prst="rect">
            <a:avLst/>
          </a:prstGeom>
        </p:spPr>
      </p:pic>
    </p:spTree>
    <p:extLst>
      <p:ext uri="{BB962C8B-B14F-4D97-AF65-F5344CB8AC3E}">
        <p14:creationId xmlns:p14="http://schemas.microsoft.com/office/powerpoint/2010/main" val="3150893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115803" y="222806"/>
            <a:ext cx="10772775" cy="1658198"/>
          </a:xfrm>
        </p:spPr>
        <p:txBody>
          <a:bodyPr/>
          <a:lstStyle/>
          <a:p>
            <a:r>
              <a:rPr lang="hu-HU" dirty="0" err="1" smtClean="0"/>
              <a:t>Crowdfunding</a:t>
            </a:r>
            <a:r>
              <a:rPr lang="hu-HU" dirty="0" smtClean="0"/>
              <a:t> – </a:t>
            </a:r>
            <a:br>
              <a:rPr lang="hu-HU" dirty="0" smtClean="0"/>
            </a:br>
            <a:r>
              <a:rPr lang="hu-HU" dirty="0" smtClean="0"/>
              <a:t>Közösségi finanszírozás</a:t>
            </a:r>
            <a:endParaRPr lang="hu-HU" dirty="0"/>
          </a:p>
        </p:txBody>
      </p:sp>
      <p:sp>
        <p:nvSpPr>
          <p:cNvPr id="3" name="Tartalom helye 2"/>
          <p:cNvSpPr>
            <a:spLocks noGrp="1"/>
          </p:cNvSpPr>
          <p:nvPr>
            <p:ph idx="1"/>
          </p:nvPr>
        </p:nvSpPr>
        <p:spPr>
          <a:xfrm>
            <a:off x="337607" y="2979915"/>
            <a:ext cx="10753725" cy="3766185"/>
          </a:xfrm>
        </p:spPr>
        <p:txBody>
          <a:bodyPr>
            <a:normAutofit fontScale="92500" lnSpcReduction="10000"/>
          </a:bodyPr>
          <a:lstStyle/>
          <a:p>
            <a:pPr>
              <a:buFont typeface="Arial" panose="020B0604020202020204" pitchFamily="34" charset="0"/>
              <a:buChar char="•"/>
            </a:pPr>
            <a:r>
              <a:rPr lang="hu-HU" dirty="0" smtClean="0"/>
              <a:t> Egy másik, egyre terjedő forma a közösségi finanszírozás: nagy számú kis hozzájárulás, amelynek nagyon sok formája lehet. </a:t>
            </a:r>
          </a:p>
          <a:p>
            <a:pPr>
              <a:buFont typeface="Arial" panose="020B0604020202020204" pitchFamily="34" charset="0"/>
              <a:buChar char="•"/>
            </a:pPr>
            <a:r>
              <a:rPr lang="hu-HU" dirty="0"/>
              <a:t> </a:t>
            </a:r>
            <a:r>
              <a:rPr lang="hu-HU" dirty="0" smtClean="0"/>
              <a:t>A közösségi finanszírozás nemcsak ahhoz segíti hozzá a vállalkozást, hogy tömegek előtt </a:t>
            </a:r>
            <a:r>
              <a:rPr lang="hu-HU" dirty="0" err="1" smtClean="0"/>
              <a:t>pitcheljen</a:t>
            </a:r>
            <a:r>
              <a:rPr lang="hu-HU" dirty="0" smtClean="0"/>
              <a:t>, hanem ahhoz is, hogy tesztelje a termék vagy szolgáltatás iránti szükségletet és sikeres fogadtatás esetén finanszírozást is kapjon. Ráadásul a közösségi finanszírozásban résztvevők érzelmileg is elkötelezettek a hozzájárulásuk révén. </a:t>
            </a:r>
          </a:p>
          <a:p>
            <a:pPr>
              <a:buFont typeface="Arial" panose="020B0604020202020204" pitchFamily="34" charset="0"/>
              <a:buChar char="•"/>
            </a:pPr>
            <a:r>
              <a:rPr lang="hu-HU" dirty="0"/>
              <a:t> </a:t>
            </a:r>
            <a:r>
              <a:rPr lang="hu-HU" dirty="0" smtClean="0"/>
              <a:t>A közösségi finanszírozás nem képes egy-egy fejlődési szakaszt megfinanszírozni, csak annak egy részét, jellemzően termékfejlesztést célzó kampányok sikeresek – amelyek pedig hozzájárulnak a marketing üzenetek megfogalmazásához is!</a:t>
            </a:r>
          </a:p>
          <a:p>
            <a:pPr>
              <a:buFont typeface="Arial" panose="020B0604020202020204" pitchFamily="34" charset="0"/>
              <a:buChar char="•"/>
            </a:pPr>
            <a:endParaRPr lang="hu-HU" dirty="0" smtClean="0"/>
          </a:p>
          <a:p>
            <a:pPr>
              <a:buFont typeface="Arial" panose="020B0604020202020204" pitchFamily="34" charset="0"/>
              <a:buChar char="•"/>
            </a:pPr>
            <a:r>
              <a:rPr lang="hu-HU" dirty="0" smtClean="0"/>
              <a:t> Közösségi finanszírozási platformok pl.: </a:t>
            </a:r>
            <a:r>
              <a:rPr lang="en-US" dirty="0" smtClean="0"/>
              <a:t>Kickstarter</a:t>
            </a:r>
            <a:r>
              <a:rPr lang="hu-HU" dirty="0" smtClean="0"/>
              <a:t>, </a:t>
            </a:r>
            <a:r>
              <a:rPr lang="en-US" dirty="0" smtClean="0"/>
              <a:t>Indi</a:t>
            </a:r>
            <a:r>
              <a:rPr lang="hu-HU" dirty="0" smtClean="0"/>
              <a:t>e</a:t>
            </a:r>
            <a:r>
              <a:rPr lang="en-US" dirty="0" err="1" smtClean="0"/>
              <a:t>gogo</a:t>
            </a:r>
            <a:r>
              <a:rPr lang="hu-HU" dirty="0" smtClean="0"/>
              <a:t>, </a:t>
            </a:r>
            <a:r>
              <a:rPr lang="hu-HU" dirty="0" err="1" smtClean="0"/>
              <a:t>Gofundme</a:t>
            </a:r>
            <a:endParaRPr lang="hu-HU" dirty="0" smtClean="0"/>
          </a:p>
        </p:txBody>
      </p:sp>
      <p:pic>
        <p:nvPicPr>
          <p:cNvPr id="7" name="Kép 6" descr="Crowd Sourcing - Sharing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866" y="0"/>
            <a:ext cx="5554133" cy="2777067"/>
          </a:xfrm>
          <a:prstGeom prst="rect">
            <a:avLst/>
          </a:prstGeom>
        </p:spPr>
      </p:pic>
    </p:spTree>
    <p:extLst>
      <p:ext uri="{BB962C8B-B14F-4D97-AF65-F5344CB8AC3E}">
        <p14:creationId xmlns:p14="http://schemas.microsoft.com/office/powerpoint/2010/main" val="269232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Kickstarter</a:t>
            </a:r>
            <a:endParaRPr lang="hu-HU" dirty="0"/>
          </a:p>
        </p:txBody>
      </p:sp>
      <p:pic>
        <p:nvPicPr>
          <p:cNvPr id="3" name="Kép 2"/>
          <p:cNvPicPr>
            <a:picLocks noChangeAspect="1"/>
          </p:cNvPicPr>
          <p:nvPr/>
        </p:nvPicPr>
        <p:blipFill rotWithShape="1">
          <a:blip r:embed="rId2"/>
          <a:srcRect t="1221"/>
          <a:stretch/>
        </p:blipFill>
        <p:spPr>
          <a:xfrm>
            <a:off x="4078705" y="2294272"/>
            <a:ext cx="8113295" cy="4563728"/>
          </a:xfrm>
          <a:prstGeom prst="rect">
            <a:avLst/>
          </a:prstGeom>
        </p:spPr>
      </p:pic>
    </p:spTree>
    <p:extLst>
      <p:ext uri="{BB962C8B-B14F-4D97-AF65-F5344CB8AC3E}">
        <p14:creationId xmlns:p14="http://schemas.microsoft.com/office/powerpoint/2010/main" val="1709130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Indiegogo</a:t>
            </a:r>
            <a:endParaRPr lang="hu-HU" dirty="0"/>
          </a:p>
        </p:txBody>
      </p:sp>
      <p:pic>
        <p:nvPicPr>
          <p:cNvPr id="3" name="Kép 2"/>
          <p:cNvPicPr>
            <a:picLocks noChangeAspect="1"/>
          </p:cNvPicPr>
          <p:nvPr/>
        </p:nvPicPr>
        <p:blipFill>
          <a:blip r:embed="rId2"/>
          <a:stretch>
            <a:fillRect/>
          </a:stretch>
        </p:blipFill>
        <p:spPr>
          <a:xfrm>
            <a:off x="3272589" y="1828269"/>
            <a:ext cx="8919411" cy="5017169"/>
          </a:xfrm>
          <a:prstGeom prst="rect">
            <a:avLst/>
          </a:prstGeom>
        </p:spPr>
      </p:pic>
    </p:spTree>
    <p:extLst>
      <p:ext uri="{BB962C8B-B14F-4D97-AF65-F5344CB8AC3E}">
        <p14:creationId xmlns:p14="http://schemas.microsoft.com/office/powerpoint/2010/main" val="3677895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553400" y="3084734"/>
            <a:ext cx="10780776" cy="3355848"/>
          </a:xfrm>
        </p:spPr>
        <p:txBody>
          <a:bodyPr/>
          <a:lstStyle/>
          <a:p>
            <a:r>
              <a:rPr lang="hu-HU" dirty="0" smtClean="0"/>
              <a:t>Pályázati források</a:t>
            </a:r>
            <a:endParaRPr lang="hu-HU" dirty="0"/>
          </a:p>
        </p:txBody>
      </p:sp>
      <p:pic>
        <p:nvPicPr>
          <p:cNvPr id="4" name="Kép 3" descr="Support Groups - Bloomington-Normal - LocalWik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100" y="0"/>
            <a:ext cx="4406900" cy="4394200"/>
          </a:xfrm>
          <a:prstGeom prst="rect">
            <a:avLst/>
          </a:prstGeom>
        </p:spPr>
      </p:pic>
    </p:spTree>
    <p:extLst>
      <p:ext uri="{BB962C8B-B14F-4D97-AF65-F5344CB8AC3E}">
        <p14:creationId xmlns:p14="http://schemas.microsoft.com/office/powerpoint/2010/main" val="76739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Public </a:t>
            </a:r>
            <a:r>
              <a:rPr lang="hu-HU" dirty="0" err="1" smtClean="0"/>
              <a:t>grants</a:t>
            </a:r>
            <a:r>
              <a:rPr lang="hu-HU" dirty="0" smtClean="0"/>
              <a:t>// pályázati források</a:t>
            </a:r>
            <a:endParaRPr lang="hu-HU" dirty="0"/>
          </a:p>
        </p:txBody>
      </p:sp>
      <p:sp>
        <p:nvSpPr>
          <p:cNvPr id="3" name="Tartalom helye 2"/>
          <p:cNvSpPr>
            <a:spLocks noGrp="1"/>
          </p:cNvSpPr>
          <p:nvPr>
            <p:ph idx="1"/>
          </p:nvPr>
        </p:nvSpPr>
        <p:spPr/>
        <p:txBody>
          <a:bodyPr>
            <a:normAutofit fontScale="92500" lnSpcReduction="20000"/>
          </a:bodyPr>
          <a:lstStyle/>
          <a:p>
            <a:pPr>
              <a:buFont typeface="Arial" panose="020B0604020202020204" pitchFamily="34" charset="0"/>
              <a:buChar char="•"/>
            </a:pPr>
            <a:r>
              <a:rPr lang="hu-HU" dirty="0" smtClean="0"/>
              <a:t> A támogatások pályázati felhívásokra beadott projektjavaslatok révén érhetők el</a:t>
            </a:r>
          </a:p>
          <a:p>
            <a:pPr>
              <a:buFont typeface="Arial" panose="020B0604020202020204" pitchFamily="34" charset="0"/>
              <a:buChar char="•"/>
            </a:pPr>
            <a:r>
              <a:rPr lang="hu-HU" dirty="0"/>
              <a:t> </a:t>
            </a:r>
            <a:r>
              <a:rPr lang="hu-HU" dirty="0" smtClean="0"/>
              <a:t>Különböző időszakokban, különböző kiíróknál más témákban vagy tevékenységekre érhetők el pályázati források</a:t>
            </a:r>
            <a:endParaRPr lang="hu-HU" dirty="0"/>
          </a:p>
          <a:p>
            <a:pPr>
              <a:buFont typeface="Arial" panose="020B0604020202020204" pitchFamily="34" charset="0"/>
              <a:buChar char="•"/>
            </a:pPr>
            <a:r>
              <a:rPr lang="hu-HU" dirty="0" smtClean="0"/>
              <a:t> Az elérhető pályázati támogatási formák (támogatási arány, feltételek) az egyes pályázati felhívásokban változnak</a:t>
            </a:r>
            <a:endParaRPr lang="hu-HU" dirty="0"/>
          </a:p>
          <a:p>
            <a:pPr>
              <a:buFont typeface="Arial" panose="020B0604020202020204" pitchFamily="34" charset="0"/>
              <a:buChar char="•"/>
            </a:pPr>
            <a:r>
              <a:rPr lang="hu-HU" dirty="0" smtClean="0"/>
              <a:t> Mindig vannak nyitott felhívások, de nem mindegyik felel meg az aktuális finanszírozási igényünknek…. </a:t>
            </a:r>
            <a:endParaRPr lang="hu-HU" dirty="0"/>
          </a:p>
          <a:p>
            <a:pPr>
              <a:buFont typeface="Arial" panose="020B0604020202020204" pitchFamily="34" charset="0"/>
              <a:buChar char="•"/>
            </a:pPr>
            <a:r>
              <a:rPr lang="hu-HU" dirty="0"/>
              <a:t> </a:t>
            </a:r>
            <a:r>
              <a:rPr lang="hu-HU" dirty="0" smtClean="0"/>
              <a:t>Az innovatív folyamatok támogatásának kiemelt szerepe van az EU-s és a hazai támogatási keretprogramokban is</a:t>
            </a:r>
          </a:p>
          <a:p>
            <a:pPr>
              <a:buFont typeface="Arial" panose="020B0604020202020204" pitchFamily="34" charset="0"/>
              <a:buChar char="•"/>
            </a:pPr>
            <a:r>
              <a:rPr lang="hu-HU" dirty="0"/>
              <a:t> </a:t>
            </a:r>
            <a:r>
              <a:rPr lang="hu-HU" dirty="0" smtClean="0"/>
              <a:t>Példák: </a:t>
            </a:r>
          </a:p>
          <a:p>
            <a:pPr lvl="1">
              <a:buFont typeface="Arial" panose="020B0604020202020204" pitchFamily="34" charset="0"/>
              <a:buChar char="•"/>
            </a:pPr>
            <a:r>
              <a:rPr lang="hu-HU" dirty="0" smtClean="0"/>
              <a:t>NKFIH – </a:t>
            </a:r>
            <a:r>
              <a:rPr lang="hu-HU" dirty="0" err="1" smtClean="0"/>
              <a:t>Calls</a:t>
            </a:r>
            <a:r>
              <a:rPr lang="hu-HU" dirty="0" smtClean="0"/>
              <a:t> </a:t>
            </a:r>
            <a:r>
              <a:rPr lang="hu-HU" dirty="0" err="1" smtClean="0"/>
              <a:t>for</a:t>
            </a:r>
            <a:r>
              <a:rPr lang="hu-HU" dirty="0" smtClean="0"/>
              <a:t> </a:t>
            </a:r>
            <a:r>
              <a:rPr lang="hu-HU" dirty="0" err="1" smtClean="0"/>
              <a:t>SMEs</a:t>
            </a:r>
            <a:r>
              <a:rPr lang="hu-HU" dirty="0" smtClean="0"/>
              <a:t>, </a:t>
            </a:r>
            <a:r>
              <a:rPr lang="hu-HU" dirty="0" err="1" smtClean="0"/>
              <a:t>startups</a:t>
            </a:r>
            <a:endParaRPr lang="hu-HU" dirty="0" smtClean="0"/>
          </a:p>
          <a:p>
            <a:pPr lvl="1">
              <a:buFont typeface="Arial" panose="020B0604020202020204" pitchFamily="34" charset="0"/>
              <a:buChar char="•"/>
            </a:pPr>
            <a:r>
              <a:rPr lang="hu-HU" dirty="0" err="1" smtClean="0"/>
              <a:t>Horizon</a:t>
            </a:r>
            <a:r>
              <a:rPr lang="hu-HU" dirty="0" smtClean="0"/>
              <a:t> </a:t>
            </a:r>
            <a:r>
              <a:rPr lang="hu-HU" dirty="0" smtClean="0"/>
              <a:t>EU </a:t>
            </a:r>
            <a:r>
              <a:rPr lang="hu-HU" dirty="0" err="1" smtClean="0"/>
              <a:t>grants</a:t>
            </a:r>
            <a:endParaRPr lang="hu-HU" dirty="0"/>
          </a:p>
        </p:txBody>
      </p:sp>
      <p:sp>
        <p:nvSpPr>
          <p:cNvPr id="5" name="Szövegdoboz 4"/>
          <p:cNvSpPr txBox="1"/>
          <p:nvPr/>
        </p:nvSpPr>
        <p:spPr>
          <a:xfrm>
            <a:off x="676656" y="6189345"/>
            <a:ext cx="9734844" cy="369332"/>
          </a:xfrm>
          <a:prstGeom prst="rect">
            <a:avLst/>
          </a:prstGeom>
          <a:noFill/>
        </p:spPr>
        <p:txBody>
          <a:bodyPr wrap="none" rtlCol="0">
            <a:spAutoFit/>
          </a:bodyPr>
          <a:lstStyle/>
          <a:p>
            <a:r>
              <a:rPr lang="hu-HU" dirty="0" smtClean="0">
                <a:solidFill>
                  <a:schemeClr val="accent6">
                    <a:lumMod val="75000"/>
                  </a:schemeClr>
                </a:solidFill>
              </a:rPr>
              <a:t>Vissza nem térítendő támogatás, de nem ajándék!</a:t>
            </a:r>
            <a:r>
              <a:rPr lang="hu-HU" dirty="0" smtClean="0">
                <a:solidFill>
                  <a:schemeClr val="accent6">
                    <a:lumMod val="75000"/>
                  </a:schemeClr>
                </a:solidFill>
                <a:sym typeface="Wingdings" panose="05000000000000000000" pitchFamily="2" charset="2"/>
              </a:rPr>
              <a:t> </a:t>
            </a:r>
            <a:r>
              <a:rPr lang="hu-HU" dirty="0" err="1" smtClean="0">
                <a:solidFill>
                  <a:schemeClr val="accent6">
                    <a:lumMod val="75000"/>
                  </a:schemeClr>
                </a:solidFill>
                <a:sym typeface="Wingdings" panose="05000000000000000000" pitchFamily="2" charset="2"/>
              </a:rPr>
              <a:t>ld</a:t>
            </a:r>
            <a:r>
              <a:rPr lang="hu-HU" dirty="0" smtClean="0">
                <a:solidFill>
                  <a:schemeClr val="accent6">
                    <a:lumMod val="75000"/>
                  </a:schemeClr>
                </a:solidFill>
                <a:sym typeface="Wingdings" panose="05000000000000000000" pitchFamily="2" charset="2"/>
              </a:rPr>
              <a:t>! később tervezési és finanszírozási sajátosságok </a:t>
            </a:r>
            <a:endParaRPr lang="hu-HU" dirty="0">
              <a:solidFill>
                <a:schemeClr val="accent6">
                  <a:lumMod val="75000"/>
                </a:schemeClr>
              </a:solidFill>
            </a:endParaRPr>
          </a:p>
        </p:txBody>
      </p:sp>
      <p:pic>
        <p:nvPicPr>
          <p:cNvPr id="6" name="Kép 5"/>
          <p:cNvPicPr>
            <a:picLocks noChangeAspect="1"/>
          </p:cNvPicPr>
          <p:nvPr/>
        </p:nvPicPr>
        <p:blipFill>
          <a:blip r:embed="rId2"/>
          <a:stretch>
            <a:fillRect/>
          </a:stretch>
        </p:blipFill>
        <p:spPr>
          <a:xfrm>
            <a:off x="6944725" y="4270133"/>
            <a:ext cx="4554548" cy="1919212"/>
          </a:xfrm>
          <a:prstGeom prst="rect">
            <a:avLst/>
          </a:prstGeom>
        </p:spPr>
      </p:pic>
    </p:spTree>
    <p:extLst>
      <p:ext uri="{BB962C8B-B14F-4D97-AF65-F5344CB8AC3E}">
        <p14:creationId xmlns:p14="http://schemas.microsoft.com/office/powerpoint/2010/main" val="158909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1524000" y="-857250"/>
            <a:ext cx="15240000" cy="8572500"/>
          </a:xfrm>
          <a:prstGeom prst="rect">
            <a:avLst/>
          </a:prstGeom>
        </p:spPr>
      </p:pic>
      <p:sp>
        <p:nvSpPr>
          <p:cNvPr id="3" name="Szövegdoboz 2"/>
          <p:cNvSpPr txBox="1"/>
          <p:nvPr/>
        </p:nvSpPr>
        <p:spPr>
          <a:xfrm>
            <a:off x="7399421" y="6673334"/>
            <a:ext cx="2622884" cy="584775"/>
          </a:xfrm>
          <a:prstGeom prst="rect">
            <a:avLst/>
          </a:prstGeom>
          <a:noFill/>
        </p:spPr>
        <p:txBody>
          <a:bodyPr wrap="square" rtlCol="0">
            <a:spAutoFit/>
          </a:bodyPr>
          <a:lstStyle/>
          <a:p>
            <a:r>
              <a:rPr lang="hu-HU" sz="3200" dirty="0" smtClean="0">
                <a:solidFill>
                  <a:schemeClr val="accent6">
                    <a:lumMod val="75000"/>
                  </a:schemeClr>
                </a:solidFill>
              </a:rPr>
              <a:t>NKFIH</a:t>
            </a:r>
            <a:endParaRPr lang="hu-HU" sz="3200" dirty="0">
              <a:solidFill>
                <a:schemeClr val="accent6">
                  <a:lumMod val="75000"/>
                </a:schemeClr>
              </a:solidFill>
            </a:endParaRPr>
          </a:p>
        </p:txBody>
      </p:sp>
    </p:spTree>
    <p:extLst>
      <p:ext uri="{BB962C8B-B14F-4D97-AF65-F5344CB8AC3E}">
        <p14:creationId xmlns:p14="http://schemas.microsoft.com/office/powerpoint/2010/main" val="290455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EIT Digital</a:t>
            </a:r>
            <a:endParaRPr lang="hu-HU" dirty="0"/>
          </a:p>
        </p:txBody>
      </p:sp>
      <p:pic>
        <p:nvPicPr>
          <p:cNvPr id="4" name="Tartalom helye 3"/>
          <p:cNvPicPr>
            <a:picLocks noGrp="1" noChangeAspect="1"/>
          </p:cNvPicPr>
          <p:nvPr>
            <p:ph idx="1"/>
          </p:nvPr>
        </p:nvPicPr>
        <p:blipFill>
          <a:blip r:embed="rId2"/>
          <a:stretch>
            <a:fillRect/>
          </a:stretch>
        </p:blipFill>
        <p:spPr>
          <a:xfrm>
            <a:off x="2056174" y="2082800"/>
            <a:ext cx="7993926" cy="3767138"/>
          </a:xfrm>
          <a:prstGeom prst="rect">
            <a:avLst/>
          </a:prstGeom>
        </p:spPr>
      </p:pic>
    </p:spTree>
    <p:extLst>
      <p:ext uri="{BB962C8B-B14F-4D97-AF65-F5344CB8AC3E}">
        <p14:creationId xmlns:p14="http://schemas.microsoft.com/office/powerpoint/2010/main" val="8360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endParaRPr lang="hu-HU"/>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a:blip r:embed="rId2"/>
          <a:stretch>
            <a:fillRect/>
          </a:stretch>
        </p:blipFill>
        <p:spPr>
          <a:xfrm>
            <a:off x="0" y="41886"/>
            <a:ext cx="11798588" cy="6636706"/>
          </a:xfrm>
          <a:prstGeom prst="rect">
            <a:avLst/>
          </a:prstGeom>
        </p:spPr>
      </p:pic>
    </p:spTree>
    <p:extLst>
      <p:ext uri="{BB962C8B-B14F-4D97-AF65-F5344CB8AC3E}">
        <p14:creationId xmlns:p14="http://schemas.microsoft.com/office/powerpoint/2010/main" val="544391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zöveg helye 1"/>
          <p:cNvSpPr>
            <a:spLocks noGrp="1"/>
          </p:cNvSpPr>
          <p:nvPr>
            <p:ph type="body" sz="quarter" idx="15"/>
          </p:nvPr>
        </p:nvSpPr>
        <p:spPr/>
        <p:txBody>
          <a:bodyPr>
            <a:normAutofit fontScale="92500" lnSpcReduction="10000"/>
          </a:bodyPr>
          <a:lstStyle/>
          <a:p>
            <a:r>
              <a:rPr lang="hu-HU" dirty="0" err="1"/>
              <a:t>How</a:t>
            </a:r>
            <a:r>
              <a:rPr lang="hu-HU" dirty="0"/>
              <a:t> </a:t>
            </a:r>
            <a:r>
              <a:rPr lang="hu-HU" dirty="0" err="1"/>
              <a:t>to</a:t>
            </a:r>
            <a:r>
              <a:rPr lang="hu-HU" dirty="0"/>
              <a:t> </a:t>
            </a:r>
            <a:r>
              <a:rPr lang="hu-HU" dirty="0" err="1"/>
              <a:t>get</a:t>
            </a:r>
            <a:r>
              <a:rPr lang="hu-HU" dirty="0"/>
              <a:t> </a:t>
            </a:r>
            <a:r>
              <a:rPr lang="hu-HU" dirty="0" err="1"/>
              <a:t>funding</a:t>
            </a:r>
            <a:r>
              <a:rPr lang="hu-HU" dirty="0"/>
              <a:t>?- </a:t>
            </a:r>
            <a:r>
              <a:rPr lang="hu-HU" dirty="0" err="1"/>
              <a:t>Example</a:t>
            </a:r>
            <a:r>
              <a:rPr lang="hu-HU" dirty="0"/>
              <a:t> H2020</a:t>
            </a:r>
          </a:p>
        </p:txBody>
      </p:sp>
      <p:sp>
        <p:nvSpPr>
          <p:cNvPr id="3" name="Szöveg helye 2"/>
          <p:cNvSpPr>
            <a:spLocks noGrp="1"/>
          </p:cNvSpPr>
          <p:nvPr>
            <p:ph type="body" sz="quarter" idx="16"/>
          </p:nvPr>
        </p:nvSpPr>
        <p:spPr>
          <a:xfrm>
            <a:off x="150860" y="1327759"/>
            <a:ext cx="3832417" cy="4176713"/>
          </a:xfrm>
        </p:spPr>
        <p:txBody>
          <a:bodyPr/>
          <a:lstStyle/>
          <a:p>
            <a:r>
              <a:rPr lang="hu-HU" u="sng" dirty="0">
                <a:hlinkClick r:id="rId2"/>
              </a:rPr>
              <a:t>General </a:t>
            </a:r>
            <a:r>
              <a:rPr lang="hu-HU" u="sng" dirty="0" err="1">
                <a:hlinkClick r:id="rId2"/>
              </a:rPr>
              <a:t>information</a:t>
            </a:r>
            <a:endParaRPr lang="hu-HU" u="sng" dirty="0">
              <a:hlinkClick r:id="rId2"/>
            </a:endParaRPr>
          </a:p>
          <a:p>
            <a:r>
              <a:rPr lang="hu-HU" dirty="0">
                <a:hlinkClick r:id="rId2"/>
              </a:rPr>
              <a:t>https://ec.europa.eu/programmes/horizon2020/en/how-get-funding</a:t>
            </a:r>
            <a:endParaRPr lang="hu-HU" dirty="0"/>
          </a:p>
          <a:p>
            <a:endParaRPr lang="hu-HU" dirty="0"/>
          </a:p>
        </p:txBody>
      </p:sp>
      <p:pic>
        <p:nvPicPr>
          <p:cNvPr id="4" name="Kép 3"/>
          <p:cNvPicPr>
            <a:picLocks noChangeAspect="1"/>
          </p:cNvPicPr>
          <p:nvPr/>
        </p:nvPicPr>
        <p:blipFill rotWithShape="1">
          <a:blip r:embed="rId3"/>
          <a:srcRect l="21104" t="16691" r="24026"/>
          <a:stretch/>
        </p:blipFill>
        <p:spPr>
          <a:xfrm>
            <a:off x="5841304" y="1327759"/>
            <a:ext cx="6350696" cy="5423738"/>
          </a:xfrm>
          <a:prstGeom prst="rect">
            <a:avLst/>
          </a:prstGeom>
        </p:spPr>
      </p:pic>
    </p:spTree>
    <p:extLst>
      <p:ext uri="{BB962C8B-B14F-4D97-AF65-F5344CB8AC3E}">
        <p14:creationId xmlns:p14="http://schemas.microsoft.com/office/powerpoint/2010/main" val="677833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pPr algn="ctr"/>
            <a:r>
              <a:rPr lang="hu-HU" dirty="0" smtClean="0"/>
              <a:t>A pénzügyi tervezés jelentősége és a főbb finanszírozási lehetőségek</a:t>
            </a:r>
            <a:endParaRPr lang="hu-HU" dirty="0"/>
          </a:p>
        </p:txBody>
      </p:sp>
      <p:sp>
        <p:nvSpPr>
          <p:cNvPr id="3" name="Szöveg helye 2"/>
          <p:cNvSpPr>
            <a:spLocks noGrp="1"/>
          </p:cNvSpPr>
          <p:nvPr>
            <p:ph type="body" idx="1"/>
          </p:nvPr>
        </p:nvSpPr>
        <p:spPr/>
        <p:txBody>
          <a:bodyPr/>
          <a:lstStyle/>
          <a:p>
            <a:endParaRPr lang="hu-HU"/>
          </a:p>
        </p:txBody>
      </p:sp>
      <p:pic>
        <p:nvPicPr>
          <p:cNvPr id="4" name="Kép 3" descr="Your Blog - Understanding Devices Lease Fund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471" y="4123267"/>
            <a:ext cx="3543300" cy="2409825"/>
          </a:xfrm>
          <a:prstGeom prst="rect">
            <a:avLst/>
          </a:prstGeom>
        </p:spPr>
      </p:pic>
    </p:spTree>
    <p:extLst>
      <p:ext uri="{BB962C8B-B14F-4D97-AF65-F5344CB8AC3E}">
        <p14:creationId xmlns:p14="http://schemas.microsoft.com/office/powerpoint/2010/main" val="1607314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06704" y="11958"/>
            <a:ext cx="10772775" cy="1658198"/>
          </a:xfrm>
        </p:spPr>
        <p:txBody>
          <a:bodyPr/>
          <a:lstStyle/>
          <a:p>
            <a:r>
              <a:rPr lang="hu-HU" dirty="0" smtClean="0"/>
              <a:t>Banki hitelek </a:t>
            </a:r>
            <a:endParaRPr lang="hu-HU" dirty="0"/>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a:blip r:embed="rId3"/>
          <a:stretch>
            <a:fillRect/>
          </a:stretch>
        </p:blipFill>
        <p:spPr>
          <a:xfrm>
            <a:off x="2091846" y="1328632"/>
            <a:ext cx="9720197" cy="5467611"/>
          </a:xfrm>
          <a:prstGeom prst="rect">
            <a:avLst/>
          </a:prstGeom>
        </p:spPr>
      </p:pic>
    </p:spTree>
    <p:extLst>
      <p:ext uri="{BB962C8B-B14F-4D97-AF65-F5344CB8AC3E}">
        <p14:creationId xmlns:p14="http://schemas.microsoft.com/office/powerpoint/2010/main" val="4081930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651353" y="366386"/>
            <a:ext cx="11540647" cy="6491614"/>
          </a:xfrm>
          <a:prstGeom prst="rect">
            <a:avLst/>
          </a:prstGeom>
        </p:spPr>
      </p:pic>
    </p:spTree>
    <p:extLst>
      <p:ext uri="{BB962C8B-B14F-4D97-AF65-F5344CB8AC3E}">
        <p14:creationId xmlns:p14="http://schemas.microsoft.com/office/powerpoint/2010/main" val="3904105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Hitelekkel kapcsolatos kockázatok</a:t>
            </a:r>
            <a:endParaRPr lang="hu-HU" dirty="0"/>
          </a:p>
        </p:txBody>
      </p:sp>
      <p:sp>
        <p:nvSpPr>
          <p:cNvPr id="3" name="Tartalom helye 2"/>
          <p:cNvSpPr>
            <a:spLocks noGrp="1"/>
          </p:cNvSpPr>
          <p:nvPr>
            <p:ph idx="1"/>
          </p:nvPr>
        </p:nvSpPr>
        <p:spPr/>
        <p:txBody>
          <a:bodyPr>
            <a:normAutofit fontScale="92500"/>
          </a:bodyPr>
          <a:lstStyle/>
          <a:p>
            <a:pPr>
              <a:buFont typeface="Arial" panose="020B0604020202020204" pitchFamily="34" charset="0"/>
              <a:buChar char="•"/>
            </a:pPr>
            <a:r>
              <a:rPr lang="hu-HU" dirty="0" smtClean="0"/>
              <a:t> általánosságban elmondható, hogy okosan tesszük, ha hitelfelvételeinket a vállalkozásba befektetett tőke 25-35%-ára korlátozzuk.</a:t>
            </a:r>
          </a:p>
          <a:p>
            <a:pPr>
              <a:buFont typeface="Arial" panose="020B0604020202020204" pitchFamily="34" charset="0"/>
              <a:buChar char="•"/>
            </a:pPr>
            <a:r>
              <a:rPr lang="hu-HU" dirty="0"/>
              <a:t> </a:t>
            </a:r>
            <a:r>
              <a:rPr lang="hu-HU" dirty="0" smtClean="0"/>
              <a:t>50%-</a:t>
            </a:r>
            <a:r>
              <a:rPr lang="hu-HU" dirty="0" err="1" smtClean="0"/>
              <a:t>nál</a:t>
            </a:r>
            <a:r>
              <a:rPr lang="hu-HU" dirty="0" smtClean="0"/>
              <a:t> magasabb arány már túl magas kockázati szintet jelent egy vállalkozás számára</a:t>
            </a:r>
          </a:p>
          <a:p>
            <a:pPr>
              <a:buFont typeface="Arial" panose="020B0604020202020204" pitchFamily="34" charset="0"/>
              <a:buChar char="•"/>
            </a:pPr>
            <a:r>
              <a:rPr lang="hu-HU" dirty="0"/>
              <a:t> </a:t>
            </a:r>
            <a:r>
              <a:rPr lang="hu-HU" dirty="0" smtClean="0"/>
              <a:t>a vállalkozás vezetőinek nemcsak a magas profitra kell törekedniük, hanem arra is, hogy a céget hosszú távon biztonságosan fenn tudják tartani</a:t>
            </a:r>
          </a:p>
          <a:p>
            <a:pPr>
              <a:buFont typeface="Arial" panose="020B0604020202020204" pitchFamily="34" charset="0"/>
              <a:buChar char="•"/>
            </a:pPr>
            <a:r>
              <a:rPr lang="hu-HU" dirty="0"/>
              <a:t> </a:t>
            </a:r>
            <a:r>
              <a:rPr lang="hu-HU" dirty="0" smtClean="0"/>
              <a:t>számolni kell azzal, hogy a hitel visszafizetése milyen időtartamra milyen forrásból történik</a:t>
            </a:r>
          </a:p>
          <a:p>
            <a:pPr>
              <a:buFont typeface="Arial" panose="020B0604020202020204" pitchFamily="34" charset="0"/>
              <a:buChar char="•"/>
            </a:pPr>
            <a:r>
              <a:rPr lang="hu-HU" dirty="0"/>
              <a:t> </a:t>
            </a:r>
            <a:r>
              <a:rPr lang="hu-HU" dirty="0" smtClean="0"/>
              <a:t>milyen fejlesztési lehetőséghez segít hozzá vs. milyen terhet jelent hosszú távon</a:t>
            </a:r>
          </a:p>
          <a:p>
            <a:pPr>
              <a:buFont typeface="Arial" panose="020B0604020202020204" pitchFamily="34" charset="0"/>
              <a:buChar char="•"/>
            </a:pPr>
            <a:r>
              <a:rPr lang="hu-HU" dirty="0"/>
              <a:t> </a:t>
            </a:r>
            <a:r>
              <a:rPr lang="hu-HU" dirty="0" smtClean="0"/>
              <a:t>a hitelfelvétel, amely korábban még előmozdította a nyereség növelését, most már komoly cash-flow problémákat okoz a cégeknek </a:t>
            </a:r>
            <a:endParaRPr lang="hu-HU" dirty="0"/>
          </a:p>
        </p:txBody>
      </p:sp>
      <p:pic>
        <p:nvPicPr>
          <p:cNvPr id="4" name="Kép 3" descr="Rablás a hitellel ∞ OP magya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4248" y="0"/>
            <a:ext cx="2587752" cy="1722120"/>
          </a:xfrm>
          <a:prstGeom prst="rect">
            <a:avLst/>
          </a:prstGeom>
        </p:spPr>
      </p:pic>
      <p:pic>
        <p:nvPicPr>
          <p:cNvPr id="5" name="Kép 4" descr="Hogy lesz itt hitel nélkül növekedés? - Kettős Mér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746" y="5257800"/>
            <a:ext cx="2817254" cy="1600200"/>
          </a:xfrm>
          <a:prstGeom prst="rect">
            <a:avLst/>
          </a:prstGeom>
        </p:spPr>
      </p:pic>
    </p:spTree>
    <p:extLst>
      <p:ext uri="{BB962C8B-B14F-4D97-AF65-F5344CB8AC3E}">
        <p14:creationId xmlns:p14="http://schemas.microsoft.com/office/powerpoint/2010/main" val="3409035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Kép 4" descr="A képen tányér, étel, asztal, sok látható&#10;&#10;A leírás teljesen megbízható">
            <a:extLst>
              <a:ext uri="{FF2B5EF4-FFF2-40B4-BE49-F238E27FC236}">
                <a16:creationId xmlns:a16="http://schemas.microsoft.com/office/drawing/2014/main" id="{89B511A4-F7FD-4E00-A184-29140EF32F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614" r="16179" b="1"/>
          <a:stretch/>
        </p:blipFill>
        <p:spPr>
          <a:xfrm>
            <a:off x="8114536" y="2897120"/>
            <a:ext cx="4077463" cy="3960870"/>
          </a:xfrm>
          <a:prstGeom prst="rect">
            <a:avLst/>
          </a:prstGeom>
        </p:spPr>
      </p:pic>
      <p:pic>
        <p:nvPicPr>
          <p:cNvPr id="7" name="Kép 6" descr="A képen mozdulatlan látható&#10;&#10;A leírás nagyon megbízható">
            <a:extLst>
              <a:ext uri="{FF2B5EF4-FFF2-40B4-BE49-F238E27FC236}">
                <a16:creationId xmlns:a16="http://schemas.microsoft.com/office/drawing/2014/main" id="{CBB2B39A-0761-4CD9-BBF5-871B60E11EDD}"/>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rcRect l="532" r="-1" b="-1"/>
          <a:stretch/>
        </p:blipFill>
        <p:spPr>
          <a:xfrm>
            <a:off x="8114535" y="10"/>
            <a:ext cx="4077465" cy="2736255"/>
          </a:xfrm>
          <a:prstGeom prst="rect">
            <a:avLst/>
          </a:prstGeom>
        </p:spPr>
      </p:pic>
      <p:sp>
        <p:nvSpPr>
          <p:cNvPr id="2" name="Cím 1">
            <a:extLst>
              <a:ext uri="{FF2B5EF4-FFF2-40B4-BE49-F238E27FC236}">
                <a16:creationId xmlns:a16="http://schemas.microsoft.com/office/drawing/2014/main" id="{B44FC86B-737F-4DEC-A2AD-160BDDCDAB8A}"/>
              </a:ext>
            </a:extLst>
          </p:cNvPr>
          <p:cNvSpPr>
            <a:spLocks noGrp="1"/>
          </p:cNvSpPr>
          <p:nvPr>
            <p:ph type="title"/>
          </p:nvPr>
        </p:nvSpPr>
        <p:spPr>
          <a:xfrm>
            <a:off x="100634" y="152490"/>
            <a:ext cx="7214566" cy="1658198"/>
          </a:xfrm>
        </p:spPr>
        <p:txBody>
          <a:bodyPr>
            <a:normAutofit/>
          </a:bodyPr>
          <a:lstStyle/>
          <a:p>
            <a:r>
              <a:rPr lang="hu-HU" sz="4000" dirty="0">
                <a:solidFill>
                  <a:srgbClr val="FF0000"/>
                </a:solidFill>
              </a:rPr>
              <a:t>A pénzügyi tervezés és a megfelelő </a:t>
            </a:r>
            <a:r>
              <a:rPr lang="hu-HU" sz="4000" dirty="0" smtClean="0">
                <a:solidFill>
                  <a:srgbClr val="FF0000"/>
                </a:solidFill>
              </a:rPr>
              <a:t>folyamatok </a:t>
            </a:r>
            <a:r>
              <a:rPr lang="hu-HU" sz="4000" dirty="0">
                <a:solidFill>
                  <a:srgbClr val="FF0000"/>
                </a:solidFill>
              </a:rPr>
              <a:t>jelentősége</a:t>
            </a:r>
          </a:p>
        </p:txBody>
      </p:sp>
      <p:sp>
        <p:nvSpPr>
          <p:cNvPr id="3" name="Tartalom helye 2">
            <a:extLst>
              <a:ext uri="{FF2B5EF4-FFF2-40B4-BE49-F238E27FC236}">
                <a16:creationId xmlns:a16="http://schemas.microsoft.com/office/drawing/2014/main" id="{CE80FB48-79B3-4B28-B451-0BCEF9772412}"/>
              </a:ext>
            </a:extLst>
          </p:cNvPr>
          <p:cNvSpPr>
            <a:spLocks noGrp="1"/>
          </p:cNvSpPr>
          <p:nvPr>
            <p:ph idx="1"/>
          </p:nvPr>
        </p:nvSpPr>
        <p:spPr>
          <a:xfrm>
            <a:off x="388645" y="1810688"/>
            <a:ext cx="6638543" cy="4590112"/>
          </a:xfrm>
        </p:spPr>
        <p:txBody>
          <a:bodyPr>
            <a:normAutofit fontScale="85000" lnSpcReduction="20000"/>
          </a:bodyPr>
          <a:lstStyle/>
          <a:p>
            <a:pPr>
              <a:buFont typeface="Wingdings" panose="05000000000000000000" pitchFamily="2" charset="2"/>
              <a:buChar char="§"/>
            </a:pPr>
            <a:r>
              <a:rPr lang="hu-HU" dirty="0"/>
              <a:t> a vállalkozás pénzügyi tervezése nem opcionális tevékenység</a:t>
            </a:r>
          </a:p>
          <a:p>
            <a:pPr>
              <a:buFont typeface="Wingdings" panose="05000000000000000000" pitchFamily="2" charset="2"/>
              <a:buChar char="§"/>
            </a:pPr>
            <a:r>
              <a:rPr lang="hu-HU" dirty="0"/>
              <a:t> a legelső ötlet felmerülésétől csak úgy lehet potenciális befektetőkkel tárgyalni, ha a várható pénzügyi folyamatokra vonatkozó elképzeléseinket is ismertetni tudjuk</a:t>
            </a:r>
          </a:p>
          <a:p>
            <a:pPr>
              <a:buFont typeface="Wingdings" panose="05000000000000000000" pitchFamily="2" charset="2"/>
              <a:buChar char="§"/>
            </a:pPr>
            <a:r>
              <a:rPr lang="hu-HU" dirty="0"/>
              <a:t> a vállalkozás megfelelő könyvviteli folyamatainak működtetése (számviteli törvény és adójogszabályok szerint) jogszabályi előírás az alapítás pillanatától kezdve szükséges </a:t>
            </a:r>
            <a:r>
              <a:rPr lang="hu-HU" dirty="0" smtClean="0"/>
              <a:t>– ez a folyamat esetleges későbbi kiszervezését is elősegítheti</a:t>
            </a:r>
            <a:endParaRPr lang="hu-HU" dirty="0"/>
          </a:p>
          <a:p>
            <a:pPr>
              <a:buFont typeface="Wingdings" panose="05000000000000000000" pitchFamily="2" charset="2"/>
              <a:buChar char="§"/>
            </a:pPr>
            <a:r>
              <a:rPr lang="hu-HU" dirty="0"/>
              <a:t> bármikor előállhat egy olyan helyzet – hitelbírálat, pályázati ellenőrzés, befektetői tárgyalás – amelyhez szükséges a legaktuálisabb pénzügyi adatok biztosítása megfelelő rendszerezésben és az adott elvárások </a:t>
            </a:r>
            <a:r>
              <a:rPr lang="hu-HU" dirty="0" smtClean="0"/>
              <a:t>szerint</a:t>
            </a:r>
          </a:p>
          <a:p>
            <a:pPr>
              <a:buFont typeface="Wingdings" panose="05000000000000000000" pitchFamily="2" charset="2"/>
              <a:buChar char="§"/>
            </a:pPr>
            <a:r>
              <a:rPr lang="hu-HU" dirty="0"/>
              <a:t>A </a:t>
            </a:r>
            <a:r>
              <a:rPr lang="hu-HU" dirty="0" err="1"/>
              <a:t>startup</a:t>
            </a:r>
            <a:r>
              <a:rPr lang="hu-HU" dirty="0"/>
              <a:t> számos fejlődési fázison megy keresztül, amelyek finanszírozási mérföldkövekkel is párosulnak. </a:t>
            </a:r>
          </a:p>
          <a:p>
            <a:pPr>
              <a:buFont typeface="Wingdings" panose="05000000000000000000" pitchFamily="2" charset="2"/>
              <a:buChar char="§"/>
            </a:pPr>
            <a:r>
              <a:rPr lang="hu-HU" dirty="0"/>
              <a:t> Kiemelten fontos megérteni a finanszírozási lehetőségek logikáját annak érdekében, hogy a vállalkozás a következő lépcsőt megugorhassa. </a:t>
            </a:r>
          </a:p>
          <a:p>
            <a:pPr marL="0" indent="0">
              <a:buNone/>
            </a:pPr>
            <a:endParaRPr lang="hu-HU" dirty="0"/>
          </a:p>
          <a:p>
            <a:pPr>
              <a:buFont typeface="Wingdings" panose="05000000000000000000" pitchFamily="2" charset="2"/>
              <a:buChar char="§"/>
            </a:pPr>
            <a:endParaRPr lang="hu-HU" dirty="0"/>
          </a:p>
          <a:p>
            <a:pPr marL="0" indent="0">
              <a:buNone/>
            </a:pPr>
            <a:endParaRPr lang="hu-HU" dirty="0"/>
          </a:p>
        </p:txBody>
      </p:sp>
    </p:spTree>
    <p:extLst>
      <p:ext uri="{BB962C8B-B14F-4D97-AF65-F5344CB8AC3E}">
        <p14:creationId xmlns:p14="http://schemas.microsoft.com/office/powerpoint/2010/main" val="12008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74F9B9A-D8AC-40D9-AF70-FDF714D6D0D6}"/>
              </a:ext>
            </a:extLst>
          </p:cNvPr>
          <p:cNvSpPr>
            <a:spLocks noGrp="1"/>
          </p:cNvSpPr>
          <p:nvPr>
            <p:ph type="title"/>
          </p:nvPr>
        </p:nvSpPr>
        <p:spPr>
          <a:xfrm>
            <a:off x="304800" y="0"/>
            <a:ext cx="11542643" cy="1658198"/>
          </a:xfrm>
        </p:spPr>
        <p:txBody>
          <a:bodyPr/>
          <a:lstStyle/>
          <a:p>
            <a:r>
              <a:rPr lang="hu-HU" dirty="0"/>
              <a:t>A pénzügyi tervezés legfontosabb elemei </a:t>
            </a:r>
            <a:r>
              <a:rPr lang="hu-HU" dirty="0" smtClean="0"/>
              <a:t>I. </a:t>
            </a:r>
            <a:endParaRPr lang="hu-HU" dirty="0"/>
          </a:p>
        </p:txBody>
      </p:sp>
      <p:sp>
        <p:nvSpPr>
          <p:cNvPr id="3" name="Tartalom helye 2">
            <a:extLst>
              <a:ext uri="{FF2B5EF4-FFF2-40B4-BE49-F238E27FC236}">
                <a16:creationId xmlns:a16="http://schemas.microsoft.com/office/drawing/2014/main" id="{BAB255A7-B705-4576-B66F-DC6F3C736D5D}"/>
              </a:ext>
            </a:extLst>
          </p:cNvPr>
          <p:cNvSpPr>
            <a:spLocks noGrp="1"/>
          </p:cNvSpPr>
          <p:nvPr>
            <p:ph idx="1"/>
          </p:nvPr>
        </p:nvSpPr>
        <p:spPr>
          <a:xfrm>
            <a:off x="438117" y="1402080"/>
            <a:ext cx="3371883" cy="3766185"/>
          </a:xfrm>
        </p:spPr>
        <p:txBody>
          <a:bodyPr/>
          <a:lstStyle/>
          <a:p>
            <a:r>
              <a:rPr lang="hu-HU" b="1" dirty="0">
                <a:solidFill>
                  <a:schemeClr val="accent1">
                    <a:lumMod val="75000"/>
                  </a:schemeClr>
                </a:solidFill>
              </a:rPr>
              <a:t>Fő kérdés 1.</a:t>
            </a:r>
          </a:p>
          <a:p>
            <a:pPr algn="just">
              <a:buFont typeface="Wingdings" panose="05000000000000000000" pitchFamily="2" charset="2"/>
              <a:buChar char="§"/>
            </a:pPr>
            <a:r>
              <a:rPr lang="hu-HU" dirty="0"/>
              <a:t> </a:t>
            </a:r>
            <a:r>
              <a:rPr lang="hu-HU" sz="2000" dirty="0"/>
              <a:t>az adott országban alapítandó vállalkozás pénzügyi működéséhez szükséges (alapító/törzs) tőke milyen forrásból áll </a:t>
            </a:r>
            <a:r>
              <a:rPr lang="hu-HU" sz="2000" dirty="0" smtClean="0"/>
              <a:t>össze?</a:t>
            </a:r>
            <a:endParaRPr lang="hu-HU" sz="2000" dirty="0"/>
          </a:p>
        </p:txBody>
      </p:sp>
      <p:sp>
        <p:nvSpPr>
          <p:cNvPr id="4" name="Tartalom helye 2">
            <a:extLst>
              <a:ext uri="{FF2B5EF4-FFF2-40B4-BE49-F238E27FC236}">
                <a16:creationId xmlns:a16="http://schemas.microsoft.com/office/drawing/2014/main" id="{4CE1653B-30C6-460A-8D59-BCD2BA6845D6}"/>
              </a:ext>
            </a:extLst>
          </p:cNvPr>
          <p:cNvSpPr txBox="1">
            <a:spLocks/>
          </p:cNvSpPr>
          <p:nvPr/>
        </p:nvSpPr>
        <p:spPr>
          <a:xfrm>
            <a:off x="7854067" y="1372925"/>
            <a:ext cx="4465187" cy="287153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hu-HU"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rPr>
              <a:t>Fő kérdés 2.</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0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addig, amíg az induló vállalkozásnak nincs elegendő </a:t>
            </a:r>
            <a:r>
              <a:rPr kumimoji="0" lang="hu-HU" sz="20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bevétele az értékesítésből </a:t>
            </a:r>
            <a:r>
              <a:rPr kumimoji="0" lang="hu-HU" sz="20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(ld. előző dia), addig a kiadásainak finanszírozását, főként az ötlet kidolgozásának, tesztelésének fázisában – miből tudja fedezni ?</a:t>
            </a:r>
          </a:p>
        </p:txBody>
      </p:sp>
      <p:pic>
        <p:nvPicPr>
          <p:cNvPr id="6" name="Kép 5">
            <a:extLst>
              <a:ext uri="{FF2B5EF4-FFF2-40B4-BE49-F238E27FC236}">
                <a16:creationId xmlns:a16="http://schemas.microsoft.com/office/drawing/2014/main" id="{B2B54068-E495-4B49-A243-1E82D9208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0" y="4130212"/>
            <a:ext cx="3810000" cy="2543175"/>
          </a:xfrm>
          <a:prstGeom prst="rect">
            <a:avLst/>
          </a:prstGeom>
        </p:spPr>
      </p:pic>
      <p:pic>
        <p:nvPicPr>
          <p:cNvPr id="9" name="Kép 8" descr="A képen beltéri, asztal, fal, égbolt látható&#10;&#10;A leírás nagyon megbízható">
            <a:extLst>
              <a:ext uri="{FF2B5EF4-FFF2-40B4-BE49-F238E27FC236}">
                <a16:creationId xmlns:a16="http://schemas.microsoft.com/office/drawing/2014/main" id="{34F01EFD-8FF1-4317-863D-28F76E2CE7E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3943316" y="1265577"/>
            <a:ext cx="3513235" cy="2325762"/>
          </a:xfrm>
          <a:prstGeom prst="rect">
            <a:avLst/>
          </a:prstGeom>
        </p:spPr>
      </p:pic>
      <p:sp>
        <p:nvSpPr>
          <p:cNvPr id="7" name="Tartalom helye 2">
            <a:extLst>
              <a:ext uri="{FF2B5EF4-FFF2-40B4-BE49-F238E27FC236}">
                <a16:creationId xmlns:a16="http://schemas.microsoft.com/office/drawing/2014/main" id="{4CE1653B-30C6-460A-8D59-BCD2BA6845D6}"/>
              </a:ext>
            </a:extLst>
          </p:cNvPr>
          <p:cNvSpPr txBox="1">
            <a:spLocks/>
          </p:cNvSpPr>
          <p:nvPr/>
        </p:nvSpPr>
        <p:spPr>
          <a:xfrm>
            <a:off x="4264636" y="3775228"/>
            <a:ext cx="6744255" cy="465416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hu-HU" sz="2400"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rPr>
              <a:t>Fő kérdés </a:t>
            </a:r>
            <a:r>
              <a:rPr kumimoji="0" lang="hu-HU" sz="2400" b="1" i="0" u="none" strike="noStrike" kern="1200" cap="none" spc="0" normalizeH="0" baseline="0" noProof="0" dirty="0" smtClean="0">
                <a:ln>
                  <a:noFill/>
                </a:ln>
                <a:solidFill>
                  <a:srgbClr val="F03B5E">
                    <a:lumMod val="75000"/>
                  </a:srgbClr>
                </a:solidFill>
                <a:effectLst/>
                <a:uLnTx/>
                <a:uFillTx/>
                <a:latin typeface="Calibri Light" panose="020F0302020204030204"/>
                <a:ea typeface="+mn-ea"/>
                <a:cs typeface="+mn-cs"/>
              </a:rPr>
              <a:t>3.</a:t>
            </a:r>
            <a:endParaRPr kumimoji="0" lang="hu-HU" sz="2400"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a:t>
            </a:r>
            <a:r>
              <a:rPr kumimoji="0" lang="hu-HU" sz="20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milyen forrásokra és milyen időszakokban, fázisokban támaszkodhat a vállalkozás az értékesítésből/szolgáltatásból származó</a:t>
            </a:r>
            <a:r>
              <a:rPr kumimoji="0" lang="hu-HU" sz="2000" b="0" i="0" u="none" strike="noStrike" kern="1200" cap="none" spc="0" normalizeH="0" noProof="0" dirty="0" smtClean="0">
                <a:ln>
                  <a:noFill/>
                </a:ln>
                <a:solidFill>
                  <a:prstClr val="black">
                    <a:lumMod val="85000"/>
                    <a:lumOff val="15000"/>
                  </a:prstClr>
                </a:solidFill>
                <a:effectLst/>
                <a:uLnTx/>
                <a:uFillTx/>
                <a:latin typeface="Calibri Light" panose="020F0302020204030204"/>
                <a:ea typeface="+mn-ea"/>
                <a:cs typeface="+mn-cs"/>
              </a:rPr>
              <a:t> bevételein kívül? </a:t>
            </a:r>
            <a:endParaRPr kumimoji="0" lang="hu-HU" sz="20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endParaRPr>
          </a:p>
        </p:txBody>
      </p:sp>
      <p:pic>
        <p:nvPicPr>
          <p:cNvPr id="5" name="Kép 4" descr="GIRSAL to make financing affordable and accessible to ..."/>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2379" y="5236242"/>
            <a:ext cx="5189621" cy="1621757"/>
          </a:xfrm>
          <a:prstGeom prst="rect">
            <a:avLst/>
          </a:prstGeom>
        </p:spPr>
      </p:pic>
    </p:spTree>
    <p:extLst>
      <p:ext uri="{BB962C8B-B14F-4D97-AF65-F5344CB8AC3E}">
        <p14:creationId xmlns:p14="http://schemas.microsoft.com/office/powerpoint/2010/main" val="3971398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74F9B9A-D8AC-40D9-AF70-FDF714D6D0D6}"/>
              </a:ext>
            </a:extLst>
          </p:cNvPr>
          <p:cNvSpPr>
            <a:spLocks noGrp="1"/>
          </p:cNvSpPr>
          <p:nvPr>
            <p:ph type="title"/>
          </p:nvPr>
        </p:nvSpPr>
        <p:spPr>
          <a:xfrm>
            <a:off x="304800" y="0"/>
            <a:ext cx="11542643" cy="1658198"/>
          </a:xfrm>
        </p:spPr>
        <p:txBody>
          <a:bodyPr>
            <a:normAutofit/>
          </a:bodyPr>
          <a:lstStyle/>
          <a:p>
            <a:pPr algn="ctr"/>
            <a:r>
              <a:rPr lang="hu-HU" dirty="0"/>
              <a:t>A pénzügyi tervezés legfontosabb elemei </a:t>
            </a:r>
            <a:r>
              <a:rPr lang="hu-HU" dirty="0" smtClean="0"/>
              <a:t>II. </a:t>
            </a:r>
            <a:br>
              <a:rPr lang="hu-HU" dirty="0" smtClean="0"/>
            </a:br>
            <a:r>
              <a:rPr lang="hu-HU" sz="4000" dirty="0" smtClean="0"/>
              <a:t>- Melyek a legfontosabb bevétel és kiadás típusok?- </a:t>
            </a:r>
            <a:endParaRPr lang="hu-HU" sz="4000" dirty="0"/>
          </a:p>
        </p:txBody>
      </p:sp>
      <p:sp>
        <p:nvSpPr>
          <p:cNvPr id="3" name="Tartalom helye 2">
            <a:extLst>
              <a:ext uri="{FF2B5EF4-FFF2-40B4-BE49-F238E27FC236}">
                <a16:creationId xmlns:a16="http://schemas.microsoft.com/office/drawing/2014/main" id="{BAB255A7-B705-4576-B66F-DC6F3C736D5D}"/>
              </a:ext>
            </a:extLst>
          </p:cNvPr>
          <p:cNvSpPr>
            <a:spLocks noGrp="1"/>
          </p:cNvSpPr>
          <p:nvPr>
            <p:ph idx="1"/>
          </p:nvPr>
        </p:nvSpPr>
        <p:spPr>
          <a:xfrm>
            <a:off x="676656" y="2011680"/>
            <a:ext cx="4465187" cy="3766185"/>
          </a:xfrm>
        </p:spPr>
        <p:txBody>
          <a:bodyPr/>
          <a:lstStyle/>
          <a:p>
            <a:r>
              <a:rPr lang="hu-HU" b="1" dirty="0">
                <a:solidFill>
                  <a:schemeClr val="accent1">
                    <a:lumMod val="75000"/>
                  </a:schemeClr>
                </a:solidFill>
              </a:rPr>
              <a:t>Főbb bevételi források</a:t>
            </a:r>
          </a:p>
          <a:p>
            <a:pPr>
              <a:buFont typeface="Wingdings" panose="05000000000000000000" pitchFamily="2" charset="2"/>
              <a:buChar char="§"/>
            </a:pPr>
            <a:r>
              <a:rPr lang="hu-HU" dirty="0"/>
              <a:t>termék/szolgáltatás eladások </a:t>
            </a:r>
          </a:p>
          <a:p>
            <a:pPr>
              <a:buFont typeface="Wingdings" panose="05000000000000000000" pitchFamily="2" charset="2"/>
              <a:buChar char="§"/>
            </a:pPr>
            <a:r>
              <a:rPr lang="hu-HU" dirty="0" smtClean="0"/>
              <a:t>előfizetések</a:t>
            </a:r>
            <a:endParaRPr lang="hu-HU" dirty="0"/>
          </a:p>
          <a:p>
            <a:pPr>
              <a:buFont typeface="Wingdings" panose="05000000000000000000" pitchFamily="2" charset="2"/>
              <a:buChar char="§"/>
            </a:pPr>
            <a:r>
              <a:rPr lang="hu-HU" dirty="0"/>
              <a:t> tanácsadási </a:t>
            </a:r>
            <a:r>
              <a:rPr lang="hu-HU" dirty="0" smtClean="0"/>
              <a:t>díjak//megbízási díjak</a:t>
            </a:r>
            <a:endParaRPr lang="hu-HU" dirty="0"/>
          </a:p>
          <a:p>
            <a:pPr>
              <a:buFont typeface="Wingdings" panose="05000000000000000000" pitchFamily="2" charset="2"/>
              <a:buChar char="§"/>
            </a:pPr>
            <a:r>
              <a:rPr lang="hu-HU" dirty="0"/>
              <a:t> befektetési/pénzügyi tevékenységek eredménye </a:t>
            </a:r>
          </a:p>
          <a:p>
            <a:pPr>
              <a:buFont typeface="Wingdings" panose="05000000000000000000" pitchFamily="2" charset="2"/>
              <a:buChar char="§"/>
            </a:pPr>
            <a:r>
              <a:rPr lang="hu-HU" dirty="0"/>
              <a:t> bérleti vagy lízing bevételek </a:t>
            </a:r>
          </a:p>
          <a:p>
            <a:endParaRPr lang="hu-HU" dirty="0"/>
          </a:p>
        </p:txBody>
      </p:sp>
      <p:sp>
        <p:nvSpPr>
          <p:cNvPr id="4" name="Tartalom helye 2">
            <a:extLst>
              <a:ext uri="{FF2B5EF4-FFF2-40B4-BE49-F238E27FC236}">
                <a16:creationId xmlns:a16="http://schemas.microsoft.com/office/drawing/2014/main" id="{4CE1653B-30C6-460A-8D59-BCD2BA6845D6}"/>
              </a:ext>
            </a:extLst>
          </p:cNvPr>
          <p:cNvSpPr txBox="1">
            <a:spLocks/>
          </p:cNvSpPr>
          <p:nvPr/>
        </p:nvSpPr>
        <p:spPr>
          <a:xfrm>
            <a:off x="5599839" y="2011679"/>
            <a:ext cx="4465187" cy="4654164"/>
          </a:xfrm>
          <a:prstGeom prst="rect">
            <a:avLst/>
          </a:prstGeom>
        </p:spPr>
        <p:txBody>
          <a:bodyPr vert="horz" lIns="91440" tIns="45720" rIns="91440" bIns="45720" rtlCol="0">
            <a:normAutofit fontScale="625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hu-HU" sz="2400"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rPr>
              <a:t>Főbb </a:t>
            </a:r>
            <a:r>
              <a:rPr kumimoji="0" lang="hu-HU" sz="2400" b="1" i="0" u="none" strike="noStrike" kern="1200" cap="none" spc="0" normalizeH="0" baseline="0" noProof="0" dirty="0" smtClean="0">
                <a:ln>
                  <a:noFill/>
                </a:ln>
                <a:solidFill>
                  <a:srgbClr val="F03B5E">
                    <a:lumMod val="75000"/>
                  </a:srgbClr>
                </a:solidFill>
                <a:effectLst/>
                <a:uLnTx/>
                <a:uFillTx/>
                <a:latin typeface="Calibri Light" panose="020F0302020204030204"/>
                <a:ea typeface="+mn-ea"/>
                <a:cs typeface="+mn-cs"/>
              </a:rPr>
              <a:t>kiadások  </a:t>
            </a:r>
            <a:r>
              <a:rPr kumimoji="0" lang="hu-HU" sz="2400" b="1" i="0" u="none" strike="noStrike" kern="1200" cap="none" spc="0" normalizeH="0" baseline="0" noProof="0" dirty="0">
                <a:ln>
                  <a:noFill/>
                </a:ln>
                <a:solidFill>
                  <a:srgbClr val="F03B5E">
                    <a:lumMod val="75000"/>
                  </a:srgbClr>
                </a:solidFill>
                <a:effectLst/>
                <a:uLnTx/>
                <a:uFillTx/>
                <a:latin typeface="Calibri Light" panose="020F0302020204030204"/>
                <a:ea typeface="+mn-ea"/>
                <a:cs typeface="+mn-cs"/>
              </a:rPr>
              <a:t>(költségtípusok)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bérek és járulékok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a:t>
            </a:r>
            <a:r>
              <a:rPr kumimoji="0" lang="hu-HU" sz="2400" b="0" i="0" u="none" strike="noStrike" kern="1200" cap="none" spc="0" normalizeH="0" baseline="0" noProof="0" dirty="0" err="1">
                <a:ln>
                  <a:noFill/>
                </a:ln>
                <a:solidFill>
                  <a:prstClr val="black">
                    <a:lumMod val="85000"/>
                    <a:lumOff val="15000"/>
                  </a:prstClr>
                </a:solidFill>
                <a:effectLst/>
                <a:uLnTx/>
                <a:uFillTx/>
                <a:latin typeface="Calibri Light" panose="020F0302020204030204"/>
                <a:ea typeface="+mn-ea"/>
                <a:cs typeface="+mn-cs"/>
              </a:rPr>
              <a:t>igénybevett</a:t>
            </a: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szolgáltatások, előfizetések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gépek és berendezések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bankköltségek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hitel-és jelzálogköltségek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bérleti díjak </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licence </a:t>
            </a:r>
            <a:r>
              <a:rPr kumimoji="0" lang="hu-HU" sz="24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díjak (pl.szoftver)</a:t>
            </a:r>
            <a:endPar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ügyvéd, marketing és más tanácsadási díjak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Közüzemi díjak, irodaszerek, egyéb </a:t>
            </a:r>
            <a:r>
              <a:rPr kumimoji="0" lang="hu-HU" sz="24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költségek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lang="hu-HU" dirty="0" smtClean="0">
                <a:solidFill>
                  <a:prstClr val="black">
                    <a:lumMod val="85000"/>
                    <a:lumOff val="15000"/>
                  </a:prstClr>
                </a:solidFill>
                <a:latin typeface="Calibri Light" panose="020F0302020204030204"/>
              </a:rPr>
              <a:t>K+F költségek, piackutatási költségek</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rPr>
              <a:t> </a:t>
            </a:r>
            <a:r>
              <a:rPr kumimoji="0" lang="hu-HU" sz="2400" b="0" i="0" u="none" strike="noStrike" kern="1200" cap="none" spc="0" normalizeH="0" baseline="0" noProof="0" dirty="0" smtClean="0">
                <a:ln>
                  <a:noFill/>
                </a:ln>
                <a:solidFill>
                  <a:prstClr val="black">
                    <a:lumMod val="85000"/>
                    <a:lumOff val="15000"/>
                  </a:prstClr>
                </a:solidFill>
                <a:effectLst/>
                <a:uLnTx/>
                <a:uFillTx/>
                <a:latin typeface="Calibri Light" panose="020F0302020204030204"/>
                <a:ea typeface="+mn-ea"/>
                <a:cs typeface="+mn-cs"/>
              </a:rPr>
              <a:t>gyártási költségek </a:t>
            </a: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lang="hu-HU" dirty="0">
                <a:solidFill>
                  <a:prstClr val="black">
                    <a:lumMod val="85000"/>
                    <a:lumOff val="15000"/>
                  </a:prstClr>
                </a:solidFill>
                <a:latin typeface="Calibri Light" panose="020F0302020204030204"/>
              </a:rPr>
              <a:t> </a:t>
            </a:r>
            <a:r>
              <a:rPr lang="hu-HU" dirty="0" smtClean="0">
                <a:solidFill>
                  <a:prstClr val="black">
                    <a:lumMod val="85000"/>
                    <a:lumOff val="15000"/>
                  </a:prstClr>
                </a:solidFill>
                <a:latin typeface="Calibri Light" panose="020F0302020204030204"/>
              </a:rPr>
              <a:t>értékesítési költségek</a:t>
            </a:r>
            <a:endParaRPr kumimoji="0" lang="hu-HU" sz="2400" b="0" i="0" u="none" strike="noStrike" kern="1200" cap="none" spc="0" normalizeH="0" noProof="0" dirty="0" smtClean="0">
              <a:ln>
                <a:noFill/>
              </a:ln>
              <a:solidFill>
                <a:prstClr val="black">
                  <a:lumMod val="85000"/>
                  <a:lumOff val="15000"/>
                </a:prstClr>
              </a:solidFill>
              <a:effectLst/>
              <a:uLnTx/>
              <a:uFillTx/>
              <a:latin typeface="Calibri Light" panose="020F0302020204030204"/>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Wingdings" panose="05000000000000000000" pitchFamily="2" charset="2"/>
              <a:buChar char="§"/>
              <a:tabLst/>
              <a:defRPr/>
            </a:pPr>
            <a:r>
              <a:rPr lang="hu-HU" dirty="0">
                <a:solidFill>
                  <a:prstClr val="black">
                    <a:lumMod val="85000"/>
                    <a:lumOff val="15000"/>
                  </a:prstClr>
                </a:solidFill>
                <a:latin typeface="Calibri Light" panose="020F0302020204030204"/>
              </a:rPr>
              <a:t> </a:t>
            </a:r>
            <a:r>
              <a:rPr lang="hu-HU" dirty="0" smtClean="0">
                <a:solidFill>
                  <a:prstClr val="black">
                    <a:lumMod val="85000"/>
                    <a:lumOff val="15000"/>
                  </a:prstClr>
                </a:solidFill>
                <a:latin typeface="Calibri Light" panose="020F0302020204030204"/>
              </a:rPr>
              <a:t>Az operatív működéssel összefüggő, egyéb általános költségek</a:t>
            </a:r>
            <a:endPar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endParaRPr>
          </a:p>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endParaRPr kumimoji="0" lang="hu-HU" sz="2400" b="0" i="0" u="none" strike="noStrike" kern="1200" cap="none" spc="0" normalizeH="0" baseline="0" noProof="0" dirty="0">
              <a:ln>
                <a:noFill/>
              </a:ln>
              <a:solidFill>
                <a:prstClr val="black">
                  <a:lumMod val="85000"/>
                  <a:lumOff val="15000"/>
                </a:prstClr>
              </a:solidFill>
              <a:effectLst/>
              <a:uLnTx/>
              <a:uFillTx/>
              <a:latin typeface="Calibri Light" panose="020F0302020204030204"/>
              <a:ea typeface="+mn-ea"/>
              <a:cs typeface="+mn-cs"/>
            </a:endParaRPr>
          </a:p>
        </p:txBody>
      </p:sp>
      <p:sp>
        <p:nvSpPr>
          <p:cNvPr id="5" name="Szövegdoboz 4"/>
          <p:cNvSpPr txBox="1"/>
          <p:nvPr/>
        </p:nvSpPr>
        <p:spPr>
          <a:xfrm flipH="1">
            <a:off x="948830" y="5465514"/>
            <a:ext cx="3036148" cy="1200329"/>
          </a:xfrm>
          <a:prstGeom prst="rect">
            <a:avLst/>
          </a:prstGeom>
          <a:solidFill>
            <a:schemeClr val="accent4">
              <a:lumMod val="40000"/>
              <a:lumOff val="60000"/>
            </a:schemeClr>
          </a:solidFill>
        </p:spPr>
        <p:txBody>
          <a:bodyPr wrap="square" rtlCol="0">
            <a:spAutoFit/>
          </a:bodyPr>
          <a:lstStyle/>
          <a:p>
            <a:r>
              <a:rPr lang="hu-HU" dirty="0" smtClean="0"/>
              <a:t>A fentiek feltüntetésénél innovatív induló vállalkozást feltételezünk, amely éppen csak megkezdte működését!</a:t>
            </a:r>
            <a:endParaRPr lang="hu-HU" dirty="0"/>
          </a:p>
        </p:txBody>
      </p:sp>
      <p:sp>
        <p:nvSpPr>
          <p:cNvPr id="6" name="Szövegdoboz 5"/>
          <p:cNvSpPr txBox="1"/>
          <p:nvPr/>
        </p:nvSpPr>
        <p:spPr>
          <a:xfrm>
            <a:off x="9625263" y="2011679"/>
            <a:ext cx="2346158" cy="1477328"/>
          </a:xfrm>
          <a:prstGeom prst="rect">
            <a:avLst/>
          </a:prstGeom>
          <a:solidFill>
            <a:schemeClr val="accent3">
              <a:lumMod val="60000"/>
              <a:lumOff val="40000"/>
            </a:schemeClr>
          </a:solidFill>
        </p:spPr>
        <p:txBody>
          <a:bodyPr wrap="square" rtlCol="0">
            <a:spAutoFit/>
          </a:bodyPr>
          <a:lstStyle/>
          <a:p>
            <a:r>
              <a:rPr lang="hu-HU" dirty="0" smtClean="0"/>
              <a:t>Milyen időszakokban // fázisokban milyen egyéb forrás segíthet áthidalni a nehézségeket?</a:t>
            </a:r>
            <a:endParaRPr lang="hu-HU" dirty="0"/>
          </a:p>
        </p:txBody>
      </p:sp>
      <p:sp>
        <p:nvSpPr>
          <p:cNvPr id="7" name="Szövegdoboz 6"/>
          <p:cNvSpPr txBox="1"/>
          <p:nvPr/>
        </p:nvSpPr>
        <p:spPr>
          <a:xfrm>
            <a:off x="9669375" y="3980850"/>
            <a:ext cx="2346158" cy="1477328"/>
          </a:xfrm>
          <a:prstGeom prst="rect">
            <a:avLst/>
          </a:prstGeom>
          <a:solidFill>
            <a:schemeClr val="accent1">
              <a:lumMod val="60000"/>
              <a:lumOff val="40000"/>
            </a:schemeClr>
          </a:solidFill>
        </p:spPr>
        <p:txBody>
          <a:bodyPr wrap="square" rtlCol="0">
            <a:spAutoFit/>
          </a:bodyPr>
          <a:lstStyle/>
          <a:p>
            <a:pPr algn="just"/>
            <a:r>
              <a:rPr lang="hu-HU" dirty="0" smtClean="0"/>
              <a:t>Milyen szakaszokban milyen pénzügyi //likviditási nehézségekkel kell számolnunk? </a:t>
            </a:r>
            <a:endParaRPr lang="hu-HU" dirty="0"/>
          </a:p>
        </p:txBody>
      </p:sp>
    </p:spTree>
    <p:extLst>
      <p:ext uri="{BB962C8B-B14F-4D97-AF65-F5344CB8AC3E}">
        <p14:creationId xmlns:p14="http://schemas.microsoft.com/office/powerpoint/2010/main" val="4267884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Finanszírozás vagy önerőből történő indulás</a:t>
            </a:r>
            <a:endParaRPr lang="hu-HU" dirty="0"/>
          </a:p>
        </p:txBody>
      </p:sp>
      <p:sp>
        <p:nvSpPr>
          <p:cNvPr id="3" name="Tartalom helye 2"/>
          <p:cNvSpPr>
            <a:spLocks noGrp="1"/>
          </p:cNvSpPr>
          <p:nvPr>
            <p:ph idx="1"/>
          </p:nvPr>
        </p:nvSpPr>
        <p:spPr/>
        <p:txBody>
          <a:bodyPr>
            <a:normAutofit fontScale="92500" lnSpcReduction="20000"/>
          </a:bodyPr>
          <a:lstStyle/>
          <a:p>
            <a:pPr>
              <a:buFont typeface="Arial" panose="020B0604020202020204" pitchFamily="34" charset="0"/>
              <a:buChar char="•"/>
            </a:pPr>
            <a:r>
              <a:rPr lang="hu-HU" dirty="0" smtClean="0"/>
              <a:t> </a:t>
            </a:r>
            <a:r>
              <a:rPr lang="en-US" dirty="0" smtClean="0"/>
              <a:t> </a:t>
            </a:r>
            <a:r>
              <a:rPr lang="hu-HU" dirty="0" smtClean="0"/>
              <a:t>Kell-e egyáltalán egy induló innovatív vállalkozás alapítóinak azzal foglalkozni, hogy a befektetési lehetőségeket keressenek? És ha igen, mennyire, milyen módon és mikor van erre szükség? </a:t>
            </a:r>
          </a:p>
          <a:p>
            <a:pPr>
              <a:buFont typeface="Arial" panose="020B0604020202020204" pitchFamily="34" charset="0"/>
              <a:buChar char="•"/>
            </a:pPr>
            <a:r>
              <a:rPr lang="hu-HU" dirty="0" smtClean="0"/>
              <a:t>Általánosságban erre az lehet a válasz, hogy a legelső, „lábmegvető” szakaszban szerencsésebb külső forrás bevonása nélkül dolgozni, hiszen jellemzően egyedül, vagy kis csapatban zajlik a munkavégzés, leginkább fizetség nélkül, esetleg az első, korai vásárlóktól származó bevételeket felhasználva! </a:t>
            </a:r>
          </a:p>
          <a:p>
            <a:pPr>
              <a:buFont typeface="Arial" panose="020B0604020202020204" pitchFamily="34" charset="0"/>
              <a:buChar char="•"/>
            </a:pPr>
            <a:r>
              <a:rPr lang="hu-HU" dirty="0"/>
              <a:t> </a:t>
            </a:r>
            <a:r>
              <a:rPr lang="hu-HU" dirty="0" smtClean="0"/>
              <a:t>Minél előbb van mód az első felhasználóktól/vásárlóktól (pl. </a:t>
            </a:r>
            <a:r>
              <a:rPr lang="hu-HU" dirty="0" err="1" smtClean="0"/>
              <a:t>early</a:t>
            </a:r>
            <a:r>
              <a:rPr lang="hu-HU" dirty="0" smtClean="0"/>
              <a:t> </a:t>
            </a:r>
            <a:r>
              <a:rPr lang="hu-HU" dirty="0" err="1" smtClean="0"/>
              <a:t>adopters</a:t>
            </a:r>
            <a:r>
              <a:rPr lang="hu-HU" dirty="0" smtClean="0"/>
              <a:t>) befolyó bevételek realizálására, annál hitelesebb a cég, és annál jobb az alkupozíciója befektetőkkel történő tárgyalások során. </a:t>
            </a:r>
          </a:p>
          <a:p>
            <a:pPr>
              <a:buFont typeface="Arial" panose="020B0604020202020204" pitchFamily="34" charset="0"/>
              <a:buChar char="•"/>
            </a:pPr>
            <a:r>
              <a:rPr lang="hu-HU" dirty="0"/>
              <a:t> </a:t>
            </a:r>
            <a:r>
              <a:rPr lang="hu-HU" dirty="0" smtClean="0"/>
              <a:t>Minden olyan helyzetben, amikor a fejlesztéshez vagy a piacra lépéshez szükséges pénzügyi források a vállalkozásban nem állnak rendelkezésre, amilyen gyorsan csak lehetséges, meg kell találni a megfelelő finanszírozási lehetőségeket! </a:t>
            </a:r>
            <a:endParaRPr lang="hu-HU" dirty="0"/>
          </a:p>
        </p:txBody>
      </p:sp>
    </p:spTree>
    <p:extLst>
      <p:ext uri="{BB962C8B-B14F-4D97-AF65-F5344CB8AC3E}">
        <p14:creationId xmlns:p14="http://schemas.microsoft.com/office/powerpoint/2010/main" val="2529954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BDDF100-D200-4883-9F4B-98DFD94320AD}"/>
              </a:ext>
            </a:extLst>
          </p:cNvPr>
          <p:cNvSpPr>
            <a:spLocks noGrp="1"/>
          </p:cNvSpPr>
          <p:nvPr>
            <p:ph type="title"/>
          </p:nvPr>
        </p:nvSpPr>
        <p:spPr/>
        <p:txBody>
          <a:bodyPr>
            <a:normAutofit fontScale="90000"/>
          </a:bodyPr>
          <a:lstStyle/>
          <a:p>
            <a:r>
              <a:rPr lang="hu-HU" dirty="0"/>
              <a:t>A finanszírozás lehetséges forrásai innovatív induló vállalkozások esetében (</a:t>
            </a:r>
            <a:r>
              <a:rPr lang="hu-HU" dirty="0" err="1"/>
              <a:t>financing</a:t>
            </a:r>
            <a:r>
              <a:rPr lang="hu-HU" dirty="0"/>
              <a:t> )</a:t>
            </a:r>
          </a:p>
        </p:txBody>
      </p:sp>
      <p:sp>
        <p:nvSpPr>
          <p:cNvPr id="3" name="Tartalom helye 2">
            <a:extLst>
              <a:ext uri="{FF2B5EF4-FFF2-40B4-BE49-F238E27FC236}">
                <a16:creationId xmlns:a16="http://schemas.microsoft.com/office/drawing/2014/main" id="{FDBE32D8-66AA-46C4-8C87-F0BF4EDC1D75}"/>
              </a:ext>
            </a:extLst>
          </p:cNvPr>
          <p:cNvSpPr>
            <a:spLocks noGrp="1"/>
          </p:cNvSpPr>
          <p:nvPr>
            <p:ph idx="1"/>
          </p:nvPr>
        </p:nvSpPr>
        <p:spPr>
          <a:xfrm>
            <a:off x="676656" y="2011680"/>
            <a:ext cx="10753725" cy="4712677"/>
          </a:xfrm>
        </p:spPr>
        <p:txBody>
          <a:bodyPr>
            <a:normAutofit fontScale="92500" lnSpcReduction="20000"/>
          </a:bodyPr>
          <a:lstStyle/>
          <a:p>
            <a:r>
              <a:rPr lang="hu-HU" i="1" dirty="0" smtClean="0"/>
              <a:t>• Barátok</a:t>
            </a:r>
            <a:r>
              <a:rPr lang="hu-HU" i="1" dirty="0"/>
              <a:t>, család, őrültek - </a:t>
            </a:r>
            <a:r>
              <a:rPr lang="hu-HU" i="1" dirty="0" err="1"/>
              <a:t>Friends</a:t>
            </a:r>
            <a:r>
              <a:rPr lang="hu-HU" i="1" dirty="0"/>
              <a:t>, </a:t>
            </a:r>
            <a:r>
              <a:rPr lang="hu-HU" i="1" dirty="0" err="1"/>
              <a:t>families</a:t>
            </a:r>
            <a:r>
              <a:rPr lang="hu-HU" i="1" dirty="0"/>
              <a:t>, </a:t>
            </a:r>
            <a:r>
              <a:rPr lang="hu-HU" i="1" dirty="0" err="1" smtClean="0"/>
              <a:t>fools</a:t>
            </a:r>
            <a:r>
              <a:rPr lang="hu-HU" i="1" dirty="0" smtClean="0"/>
              <a:t> (3F)</a:t>
            </a:r>
            <a:endParaRPr lang="hu-HU" i="1" dirty="0"/>
          </a:p>
          <a:p>
            <a:r>
              <a:rPr lang="hu-HU" i="1" dirty="0"/>
              <a:t>• Pályázati támogatások  (hazai, EU, egyéb) </a:t>
            </a:r>
            <a:r>
              <a:rPr lang="hu-HU" i="1" dirty="0" smtClean="0"/>
              <a:t>– </a:t>
            </a:r>
            <a:r>
              <a:rPr lang="hu-HU" i="1" dirty="0" err="1" smtClean="0"/>
              <a:t>Government</a:t>
            </a:r>
            <a:r>
              <a:rPr lang="hu-HU" i="1" dirty="0" smtClean="0"/>
              <a:t>//</a:t>
            </a:r>
            <a:r>
              <a:rPr lang="hu-HU" i="1" dirty="0" err="1" smtClean="0"/>
              <a:t>public</a:t>
            </a:r>
            <a:r>
              <a:rPr lang="hu-HU" i="1" dirty="0" smtClean="0"/>
              <a:t> </a:t>
            </a:r>
            <a:r>
              <a:rPr lang="hu-HU" i="1" dirty="0" err="1"/>
              <a:t>grants</a:t>
            </a:r>
            <a:endParaRPr lang="hu-HU" i="1" dirty="0"/>
          </a:p>
          <a:p>
            <a:r>
              <a:rPr lang="hu-HU" i="1" dirty="0"/>
              <a:t>• Inkubátorok - </a:t>
            </a:r>
            <a:r>
              <a:rPr lang="hu-HU" i="1" dirty="0" err="1"/>
              <a:t>Incubators</a:t>
            </a:r>
            <a:endParaRPr lang="hu-HU" i="1" dirty="0"/>
          </a:p>
          <a:p>
            <a:r>
              <a:rPr lang="hu-HU" i="1" dirty="0"/>
              <a:t>• Bankhitelek - Bank </a:t>
            </a:r>
            <a:r>
              <a:rPr lang="hu-HU" i="1" dirty="0" err="1"/>
              <a:t>loans</a:t>
            </a:r>
            <a:endParaRPr lang="hu-HU" i="1" dirty="0"/>
          </a:p>
          <a:p>
            <a:r>
              <a:rPr lang="hu-HU" i="1" dirty="0"/>
              <a:t>• Közösségi finanszírozás - </a:t>
            </a:r>
            <a:r>
              <a:rPr lang="hu-HU" i="1" dirty="0" err="1"/>
              <a:t>Crowdfunding</a:t>
            </a:r>
            <a:endParaRPr lang="hu-HU" i="1" dirty="0"/>
          </a:p>
          <a:p>
            <a:r>
              <a:rPr lang="hu-HU" i="1" dirty="0"/>
              <a:t>• Üzleti angyalok - </a:t>
            </a:r>
            <a:r>
              <a:rPr lang="hu-HU" i="1" dirty="0" err="1"/>
              <a:t>Angels</a:t>
            </a:r>
            <a:endParaRPr lang="hu-HU" i="1" dirty="0"/>
          </a:p>
          <a:p>
            <a:r>
              <a:rPr lang="hu-HU" i="1" dirty="0"/>
              <a:t>• Kockázati tőkebefektetők – VC (</a:t>
            </a:r>
            <a:r>
              <a:rPr lang="hu-HU" i="1" dirty="0" err="1"/>
              <a:t>venture</a:t>
            </a:r>
            <a:r>
              <a:rPr lang="hu-HU" i="1" dirty="0"/>
              <a:t> </a:t>
            </a:r>
            <a:r>
              <a:rPr lang="hu-HU" i="1" dirty="0" err="1"/>
              <a:t>capital</a:t>
            </a:r>
            <a:r>
              <a:rPr lang="hu-HU" i="1" dirty="0" smtClean="0"/>
              <a:t>)</a:t>
            </a:r>
          </a:p>
          <a:p>
            <a:endParaRPr lang="hu-HU" i="1" dirty="0"/>
          </a:p>
          <a:p>
            <a:endParaRPr lang="hu-HU" i="1" dirty="0" smtClean="0"/>
          </a:p>
          <a:p>
            <a:endParaRPr lang="hu-HU" i="1" dirty="0"/>
          </a:p>
          <a:p>
            <a:r>
              <a:rPr lang="hu-HU" i="1" dirty="0" smtClean="0"/>
              <a:t>A következőkben ezeket a formákat nézzük meg részletesebben!</a:t>
            </a:r>
          </a:p>
          <a:p>
            <a:r>
              <a:rPr lang="hu-HU" sz="1800" i="1" dirty="0" smtClean="0"/>
              <a:t>Forrás</a:t>
            </a:r>
            <a:r>
              <a:rPr lang="hu-HU" sz="1800" i="1" dirty="0"/>
              <a:t>:  I&amp;E </a:t>
            </a:r>
            <a:r>
              <a:rPr lang="hu-HU" sz="1800" i="1" dirty="0" err="1"/>
              <a:t>Basics</a:t>
            </a:r>
            <a:r>
              <a:rPr lang="hu-HU" sz="1800" i="1" dirty="0"/>
              <a:t> </a:t>
            </a:r>
            <a:r>
              <a:rPr lang="hu-HU" sz="1800" i="1" dirty="0" err="1"/>
              <a:t>blueprint</a:t>
            </a:r>
            <a:r>
              <a:rPr lang="hu-HU" sz="1800" i="1" dirty="0"/>
              <a:t> alapján</a:t>
            </a:r>
          </a:p>
        </p:txBody>
      </p:sp>
      <p:pic>
        <p:nvPicPr>
          <p:cNvPr id="4" name="Kép 3" descr="A képen beltéri, asztal, fal, égbolt látható&#10;&#10;A leírás nagyon megbízható">
            <a:extLst>
              <a:ext uri="{FF2B5EF4-FFF2-40B4-BE49-F238E27FC236}">
                <a16:creationId xmlns:a16="http://schemas.microsoft.com/office/drawing/2014/main" id="{372F4C95-62DE-48C3-B07A-5C7DED6B0BE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8220098" y="4166784"/>
            <a:ext cx="3513235" cy="2325762"/>
          </a:xfrm>
          <a:prstGeom prst="rect">
            <a:avLst/>
          </a:prstGeom>
        </p:spPr>
      </p:pic>
    </p:spTree>
    <p:extLst>
      <p:ext uri="{BB962C8B-B14F-4D97-AF65-F5344CB8AC3E}">
        <p14:creationId xmlns:p14="http://schemas.microsoft.com/office/powerpoint/2010/main" val="1033406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ím 1"/>
          <p:cNvSpPr>
            <a:spLocks noGrp="1"/>
          </p:cNvSpPr>
          <p:nvPr>
            <p:ph type="title"/>
          </p:nvPr>
        </p:nvSpPr>
        <p:spPr>
          <a:xfrm>
            <a:off x="112889" y="514666"/>
            <a:ext cx="12192000" cy="835378"/>
          </a:xfrm>
        </p:spPr>
        <p:txBody>
          <a:bodyPr>
            <a:normAutofit fontScale="90000"/>
          </a:bodyPr>
          <a:lstStyle/>
          <a:p>
            <a:r>
              <a:rPr lang="hu-HU" dirty="0" smtClean="0"/>
              <a:t>Finanszírozási alternatívák a vállalkozás különböző életszakaszaiban</a:t>
            </a:r>
            <a:br>
              <a:rPr lang="hu-HU" dirty="0" smtClean="0"/>
            </a:br>
            <a:endParaRPr lang="hu-HU" dirty="0"/>
          </a:p>
        </p:txBody>
      </p:sp>
      <p:sp>
        <p:nvSpPr>
          <p:cNvPr id="3" name="Tartalom helye 2"/>
          <p:cNvSpPr>
            <a:spLocks noGrp="1"/>
          </p:cNvSpPr>
          <p:nvPr>
            <p:ph idx="1"/>
          </p:nvPr>
        </p:nvSpPr>
        <p:spPr/>
        <p:txBody>
          <a:bodyPr/>
          <a:lstStyle/>
          <a:p>
            <a:endParaRPr lang="hu-HU"/>
          </a:p>
        </p:txBody>
      </p:sp>
      <p:pic>
        <p:nvPicPr>
          <p:cNvPr id="4" name="Kép 3"/>
          <p:cNvPicPr>
            <a:picLocks noChangeAspect="1"/>
          </p:cNvPicPr>
          <p:nvPr/>
        </p:nvPicPr>
        <p:blipFill>
          <a:blip r:embed="rId3"/>
          <a:stretch>
            <a:fillRect/>
          </a:stretch>
        </p:blipFill>
        <p:spPr>
          <a:xfrm>
            <a:off x="112889" y="1140177"/>
            <a:ext cx="10538121" cy="5927693"/>
          </a:xfrm>
          <a:prstGeom prst="rect">
            <a:avLst/>
          </a:prstGeom>
        </p:spPr>
      </p:pic>
      <p:sp>
        <p:nvSpPr>
          <p:cNvPr id="5" name="Szövegdoboz 4"/>
          <p:cNvSpPr txBox="1"/>
          <p:nvPr/>
        </p:nvSpPr>
        <p:spPr>
          <a:xfrm rot="5400000">
            <a:off x="9905703" y="5427514"/>
            <a:ext cx="4176889" cy="369332"/>
          </a:xfrm>
          <a:prstGeom prst="rect">
            <a:avLst/>
          </a:prstGeom>
          <a:noFill/>
        </p:spPr>
        <p:txBody>
          <a:bodyPr wrap="square" rtlCol="0">
            <a:spAutoFit/>
          </a:bodyPr>
          <a:lstStyle/>
          <a:p>
            <a:r>
              <a:rPr lang="hu-HU" dirty="0" err="1" smtClean="0"/>
              <a:t>Note</a:t>
            </a:r>
            <a:r>
              <a:rPr lang="hu-HU" dirty="0" smtClean="0"/>
              <a:t>: </a:t>
            </a:r>
            <a:r>
              <a:rPr lang="hu-HU" dirty="0" err="1" smtClean="0"/>
              <a:t>Initial</a:t>
            </a:r>
            <a:r>
              <a:rPr lang="hu-HU" dirty="0" smtClean="0"/>
              <a:t> Public </a:t>
            </a:r>
            <a:r>
              <a:rPr lang="hu-HU" dirty="0" err="1" smtClean="0"/>
              <a:t>Offering</a:t>
            </a:r>
            <a:r>
              <a:rPr lang="hu-HU" dirty="0" smtClean="0"/>
              <a:t> (IPO)</a:t>
            </a:r>
            <a:endParaRPr lang="hu-HU" dirty="0"/>
          </a:p>
        </p:txBody>
      </p:sp>
    </p:spTree>
    <p:extLst>
      <p:ext uri="{BB962C8B-B14F-4D97-AF65-F5344CB8AC3E}">
        <p14:creationId xmlns:p14="http://schemas.microsoft.com/office/powerpoint/2010/main" val="1501668504"/>
      </p:ext>
    </p:extLst>
  </p:cSld>
  <p:clrMapOvr>
    <a:masterClrMapping/>
  </p:clrMapOvr>
</p:sld>
</file>

<file path=ppt/theme/theme1.xml><?xml version="1.0" encoding="utf-8"?>
<a:theme xmlns:a="http://schemas.openxmlformats.org/drawingml/2006/main" name="Nagyvárosi">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14608</TotalTime>
  <Words>2067</Words>
  <Application>Microsoft Office PowerPoint</Application>
  <PresentationFormat>Szélesvásznú</PresentationFormat>
  <Paragraphs>149</Paragraphs>
  <Slides>32</Slides>
  <Notes>2</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32</vt:i4>
      </vt:variant>
    </vt:vector>
  </HeadingPairs>
  <TitlesOfParts>
    <vt:vector size="38" baseType="lpstr">
      <vt:lpstr>Arial</vt:lpstr>
      <vt:lpstr>Calibri</vt:lpstr>
      <vt:lpstr>Calibri Light</vt:lpstr>
      <vt:lpstr>Titillium</vt:lpstr>
      <vt:lpstr>Wingdings</vt:lpstr>
      <vt:lpstr>Nagyvárosi</vt:lpstr>
      <vt:lpstr>Az induló innovatív vállalkozások finanszírozási lehetőségei Innovatív vállalkozás menedzsment  6. előadás és szeminárium Dr. Hegyi Barbara </vt:lpstr>
      <vt:lpstr>Témakörök</vt:lpstr>
      <vt:lpstr>A pénzügyi tervezés jelentősége és a főbb finanszírozási lehetőségek</vt:lpstr>
      <vt:lpstr>A pénzügyi tervezés és a megfelelő folyamatok jelentősége</vt:lpstr>
      <vt:lpstr>A pénzügyi tervezés legfontosabb elemei I. </vt:lpstr>
      <vt:lpstr>A pénzügyi tervezés legfontosabb elemei II.  - Melyek a legfontosabb bevétel és kiadás típusok?- </vt:lpstr>
      <vt:lpstr>Finanszírozás vagy önerőből történő indulás</vt:lpstr>
      <vt:lpstr>A finanszírozás lehetséges forrásai innovatív induló vállalkozások esetében (financing )</vt:lpstr>
      <vt:lpstr>Finanszírozási alternatívák a vállalkozás különböző életszakaszaiban </vt:lpstr>
      <vt:lpstr>Finanszírozási alternatívák a vállalkozás különböző életszakaszaiban </vt:lpstr>
      <vt:lpstr>Finanszírozási alternatívák a vállalkozás különböző életszakaszaiban </vt:lpstr>
      <vt:lpstr>Finanszírozási típusok</vt:lpstr>
      <vt:lpstr>Üzleti angyalok és kockázati tőkebefektetők</vt:lpstr>
      <vt:lpstr>PowerPoint-bemutató</vt:lpstr>
      <vt:lpstr>Üzleti angyalok és kockázati tőkebefektetők</vt:lpstr>
      <vt:lpstr>Üzleti angyalok és kockázati tőkebefektetők</vt:lpstr>
      <vt:lpstr>Üzleti angyalok és kockázati tőkebefektetők</vt:lpstr>
      <vt:lpstr>Mit várnak a kockázati tőkebefektetők egy startuptól? </vt:lpstr>
      <vt:lpstr>Kockázati tőkealap-kezelő</vt:lpstr>
      <vt:lpstr>Közösségi finanszírozás</vt:lpstr>
      <vt:lpstr>Crowdfunding –  Közösségi finanszírozás</vt:lpstr>
      <vt:lpstr>Kickstarter</vt:lpstr>
      <vt:lpstr>Indiegogo</vt:lpstr>
      <vt:lpstr>Pályázati források</vt:lpstr>
      <vt:lpstr>Public grants// pályázati források</vt:lpstr>
      <vt:lpstr>PowerPoint-bemutató</vt:lpstr>
      <vt:lpstr>EIT Digital</vt:lpstr>
      <vt:lpstr>PowerPoint-bemutató</vt:lpstr>
      <vt:lpstr>PowerPoint-bemutató</vt:lpstr>
      <vt:lpstr>Banki hitelek </vt:lpstr>
      <vt:lpstr>PowerPoint-bemutató</vt:lpstr>
      <vt:lpstr>Hitelekkel kapcsolatos kockázatok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Innovatív vállalkozás menedzsment  Az induló vállalkozások legfőbb pénzügyi folyamatai</dc:title>
  <dc:creator>Admin</dc:creator>
  <cp:lastModifiedBy>Barbara</cp:lastModifiedBy>
  <cp:revision>127</cp:revision>
  <dcterms:created xsi:type="dcterms:W3CDTF">2018-11-05T12:52:37Z</dcterms:created>
  <dcterms:modified xsi:type="dcterms:W3CDTF">2023-10-16T07:49:32Z</dcterms:modified>
</cp:coreProperties>
</file>